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77" r:id="rId6"/>
    <p:sldId id="258" r:id="rId7"/>
    <p:sldId id="290" r:id="rId8"/>
    <p:sldId id="264" r:id="rId9"/>
    <p:sldId id="293" r:id="rId10"/>
    <p:sldId id="294" r:id="rId11"/>
    <p:sldId id="299" r:id="rId12"/>
    <p:sldId id="295" r:id="rId13"/>
    <p:sldId id="296" r:id="rId14"/>
    <p:sldId id="304" r:id="rId15"/>
    <p:sldId id="300" r:id="rId16"/>
    <p:sldId id="301" r:id="rId17"/>
    <p:sldId id="303" r:id="rId18"/>
    <p:sldId id="306" r:id="rId19"/>
    <p:sldId id="305" r:id="rId20"/>
    <p:sldId id="307" r:id="rId21"/>
    <p:sldId id="308" r:id="rId22"/>
    <p:sldId id="309" r:id="rId23"/>
    <p:sldId id="311" r:id="rId24"/>
    <p:sldId id="310" r:id="rId25"/>
    <p:sldId id="312" r:id="rId26"/>
    <p:sldId id="313"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8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77" d="100"/>
          <a:sy n="77" d="100"/>
        </p:scale>
        <p:origin x="912" y="5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BA39-3367-360E-F362-EAF38826A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36529-25AD-4E15-2DF3-2B3FEE95B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51D5D-B21A-FA2D-1982-40CE7AF4A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2E2F34-36F9-1D7D-117D-E3DB22A64A0B}"/>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92307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B951D-A7D1-C622-DAC1-1F44765A52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31034-FCB6-D311-0D0A-53FEA6CF1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59521-33F8-EE58-779D-B865EA5977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F9277E-C4CC-A5E6-3384-41C4EC0908F2}"/>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96173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D47A5-B29E-5878-1080-B505EC54A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CA669-E6CD-65E7-2341-C949F7509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E3491-9FF7-76EA-EC11-A57BF35E8D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486BC3-94DB-1017-8D0C-060F9D7F9B12}"/>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807253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DE5B-E5C5-A8D1-85CF-3DC7C3AED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4A27E-3B6D-614F-F0A7-DBAB7759B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11C87-BB82-7BB0-F162-EA3F97A13B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EC77F-B534-B19C-E4BE-1CB980A95EB0}"/>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24896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0DFB-8A27-323B-3673-705DFAE4B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DAAA6-5466-659C-DAFC-A785B84D2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6D2FE-358D-254A-8D78-5C7D8AC9BA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D6DC20-E9A9-B5E4-8F7E-0439211D5AD6}"/>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500783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EF4DE-B65E-9E0D-7186-9CFE9B3DD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72DF7-B6AE-B4BC-BEA0-81C2C08F1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D9121-DF4B-F25B-9D43-92F4061E43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EB5F74-F885-1915-0924-79474FF84290}"/>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78007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8EE31-7611-60CE-A0D5-1392B1399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237EB-2B73-FABD-2605-C6FEBB967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B781B6-2982-103D-DF5A-AEBC4CE5DB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D6546F-D287-6355-4121-50CB038609D3}"/>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406897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7730F-295D-14A8-1525-093D33AF9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10D87-838E-8253-DC09-15FD7EDCE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76BC2A-BA41-2101-D200-1BF21E2890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DC80D-0681-8EBF-F856-C98561344C6F}"/>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220700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4184-DAB9-7697-D7CC-A132DFE72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33626-A1EF-9D23-BFDA-8038DC4ED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1A0BF-4275-69CB-AE4E-1C0418F32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4EF0C5-9174-EC56-35ED-73E26BE2A2AD}"/>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57177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6F2B-9E59-64F6-FDBD-26C995C32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C3523-CB42-E0F1-D715-4E2F39050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F9FB7-64FE-24DD-10F7-40DFDD4B89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0805BE-0AA4-572A-78DE-9E80C4734A6D}"/>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424240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5519D-32AD-2B73-7E19-FB71AD4EE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CF572-6069-05E1-BFE3-A924A3768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44100-0339-2E64-B64F-8598A67FAD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271416-DB3C-0EF4-E153-92A65BF40E95}"/>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10762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6D662-7F54-712C-4FCE-A41552B6B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B5A04-7CD6-F699-37F4-992519954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B2D21-4C04-6C23-F85D-6C7DDB0845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EF21AA-8BBF-A067-450F-7A455DBC1AAE}"/>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584748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30640-C9C2-F376-3388-E9A7B9776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A7F3C-EF5B-C44A-C716-93FBD1FF5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813B6-3D85-213A-DDF1-054AD0E8E3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A17B1F-00EC-F9C8-5B95-2CE36A3DBC94}"/>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3854274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DD03-49ED-F101-B433-16C1879B1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84814-7C2E-484C-7DFF-0052D8C59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36FC5-D982-5BA8-174A-56B1C125F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4FC1E-B44F-72FE-5AAD-C1443BA65B07}"/>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221999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3B209-8181-0BD7-CDCD-F5FFD51D6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D97F8B-90F8-F662-3F2A-51EA5F63D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E8706-9CBC-5DE7-A6F8-FB094FAFFE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980838-C902-74BE-1140-8CAF07ED6A5A}"/>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96450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1D991-B513-07F1-70A7-2640069F5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7B170-7164-D364-D0B4-7E4C0807D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F14A2-3CE3-4BCA-3004-967E4B5482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EB838A-0856-D64E-87E3-383CC0E337A8}"/>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029958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714A4-5324-C05B-E4A7-6483D9852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E44A-622F-69CF-608E-3F11C10EC9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DBF1C-C306-3662-AA8D-256064AD73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CBD842-D48C-862E-B6B5-B9692383CACC}"/>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08218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923E-4BD8-6379-9531-22C9CA18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8C088-0E0D-3C45-85A5-8520D5BD9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DC0F3-8BBC-DBD7-5559-DFE777716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CD6AE7-E8DB-BFC3-CED1-889D686C1E93}"/>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962066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USER INTERVIEW</a:t>
            </a:r>
            <a:br>
              <a:rPr lang="en-US" dirty="0"/>
            </a:br>
            <a:r>
              <a:rPr lang="en-US" dirty="0"/>
              <a:t>BINA PERTIWI</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39E9C-A2D7-3B3E-B575-5E0D2B1AE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B9DA0-04C6-0136-FE23-E1F2D7C62895}"/>
              </a:ext>
            </a:extLst>
          </p:cNvPr>
          <p:cNvSpPr>
            <a:spLocks noGrp="1"/>
          </p:cNvSpPr>
          <p:nvPr>
            <p:ph type="title"/>
          </p:nvPr>
        </p:nvSpPr>
        <p:spPr>
          <a:xfrm>
            <a:off x="593035" y="354150"/>
            <a:ext cx="4893364" cy="674271"/>
          </a:xfrm>
        </p:spPr>
        <p:txBody>
          <a:bodyPr>
            <a:normAutofit fontScale="90000"/>
          </a:bodyPr>
          <a:lstStyle/>
          <a:p>
            <a:r>
              <a:rPr lang="en-US" dirty="0"/>
              <a:t>Solusi Latihan 3</a:t>
            </a:r>
          </a:p>
        </p:txBody>
      </p:sp>
      <p:sp>
        <p:nvSpPr>
          <p:cNvPr id="3" name="Content Placeholder 2">
            <a:extLst>
              <a:ext uri="{FF2B5EF4-FFF2-40B4-BE49-F238E27FC236}">
                <a16:creationId xmlns:a16="http://schemas.microsoft.com/office/drawing/2014/main" id="{8B818C7E-74F2-A117-5996-F926728B8502}"/>
              </a:ext>
            </a:extLst>
          </p:cNvPr>
          <p:cNvSpPr>
            <a:spLocks noGrp="1"/>
          </p:cNvSpPr>
          <p:nvPr>
            <p:ph sz="half" idx="14"/>
          </p:nvPr>
        </p:nvSpPr>
        <p:spPr>
          <a:xfrm>
            <a:off x="593035" y="1177508"/>
            <a:ext cx="6597650" cy="3295650"/>
          </a:xfrm>
        </p:spPr>
        <p:txBody>
          <a:bodyPr vert="horz" lIns="91440" tIns="45720" rIns="91440" bIns="45720" rtlCol="0" anchor="t">
            <a:noAutofit/>
          </a:bodyPr>
          <a:lstStyle/>
          <a:p>
            <a:pPr>
              <a:lnSpc>
                <a:spcPts val="1425"/>
              </a:lnSpc>
            </a:pPr>
            <a:r>
              <a:rPr lang="en-ID" sz="1400" b="0" dirty="0">
                <a:solidFill>
                  <a:srgbClr val="6A9955"/>
                </a:solidFill>
                <a:effectLst/>
                <a:latin typeface="Consolas" panose="020B0609020204030204" pitchFamily="49" charset="0"/>
              </a:rPr>
              <a:t>#asumsi data, library yang </a:t>
            </a:r>
            <a:r>
              <a:rPr lang="en-ID" sz="1400" b="0" dirty="0" err="1">
                <a:solidFill>
                  <a:srgbClr val="6A9955"/>
                </a:solidFill>
                <a:effectLst/>
                <a:latin typeface="Consolas" panose="020B0609020204030204" pitchFamily="49" charset="0"/>
              </a:rPr>
              <a:t>dibutuhkan</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di-import, cleaning, dan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 </a:t>
            </a:r>
            <a:r>
              <a:rPr lang="en-ID" sz="1400" dirty="0" err="1">
                <a:solidFill>
                  <a:srgbClr val="6A9955"/>
                </a:solidFill>
                <a:latin typeface="Consolas" panose="020B0609020204030204" pitchFamily="49" charset="0"/>
              </a:rPr>
              <a:t>eksplorasi</a:t>
            </a:r>
            <a:endParaRPr lang="en-ID" sz="1400" dirty="0">
              <a:solidFill>
                <a:srgbClr val="6A9955"/>
              </a:solidFill>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Statistik</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Deskriptif</a:t>
            </a:r>
            <a:endParaRPr lang="en-ID" sz="1400" b="0" dirty="0">
              <a:solidFill>
                <a:srgbClr val="CCCCCC"/>
              </a:solidFill>
              <a:effectLst/>
              <a:latin typeface="Consolas" panose="020B0609020204030204" pitchFamily="49" charset="0"/>
            </a:endParaRP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Statistik</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Deskriptif</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Umum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df.describe</a:t>
            </a:r>
            <a:r>
              <a:rPr lang="en-ID" sz="1400" b="0" dirty="0">
                <a:solidFill>
                  <a:srgbClr val="CCCCCC"/>
                </a:solidFill>
                <a:effectLst/>
                <a:latin typeface="Consolas" panose="020B0609020204030204" pitchFamily="49" charset="0"/>
              </a:rPr>
              <a:t>(</a:t>
            </a:r>
            <a:r>
              <a:rPr lang="en-ID" sz="1400" b="0" dirty="0">
                <a:solidFill>
                  <a:srgbClr val="9CDCFE"/>
                </a:solidFill>
                <a:effectLst/>
                <a:latin typeface="Consolas" panose="020B0609020204030204" pitchFamily="49" charset="0"/>
              </a:rPr>
              <a:t>include</a:t>
            </a:r>
            <a:r>
              <a:rPr lang="en-ID" sz="1400" b="0" dirty="0">
                <a:solidFill>
                  <a:srgbClr val="D4D4D4"/>
                </a:solidFill>
                <a:effectLst/>
                <a:latin typeface="Consolas" panose="020B0609020204030204" pitchFamily="49" charset="0"/>
              </a:rPr>
              <a:t>=</a:t>
            </a:r>
            <a:r>
              <a:rPr lang="en-ID" sz="1400" b="0" dirty="0">
                <a:solidFill>
                  <a:srgbClr val="CE9178"/>
                </a:solidFill>
                <a:effectLst/>
                <a:latin typeface="Consolas" panose="020B0609020204030204" pitchFamily="49" charset="0"/>
              </a:rPr>
              <a:t>'all'</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Statistik</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Deskriptif</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untuk</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Setiap</a:t>
            </a:r>
            <a:r>
              <a:rPr lang="en-ID" sz="1400" b="0" dirty="0">
                <a:solidFill>
                  <a:srgbClr val="6A9955"/>
                </a:solidFill>
                <a:effectLst/>
                <a:latin typeface="Consolas" panose="020B0609020204030204" pitchFamily="49" charset="0"/>
              </a:rPr>
              <a:t> Fitur</a:t>
            </a:r>
            <a:endParaRPr lang="en-ID" sz="1400" b="0" dirty="0">
              <a:solidFill>
                <a:srgbClr val="CCCCCC"/>
              </a:solidFill>
              <a:effectLst/>
              <a:latin typeface="Consolas" panose="020B0609020204030204" pitchFamily="49" charset="0"/>
            </a:endParaRP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a:solidFill>
                  <a:srgbClr val="D7BA7D"/>
                </a:solidFill>
                <a:effectLst/>
                <a:latin typeface="Consolas" panose="020B0609020204030204" pitchFamily="49" charset="0"/>
              </a:rPr>
              <a:t>\</a:t>
            </a:r>
            <a:r>
              <a:rPr lang="en-ID" sz="1400" b="0" dirty="0" err="1">
                <a:solidFill>
                  <a:srgbClr val="D7BA7D"/>
                </a:solidFill>
                <a:effectLst/>
                <a:latin typeface="Consolas" panose="020B0609020204030204" pitchFamily="49" charset="0"/>
              </a:rPr>
              <a:t>n</a:t>
            </a:r>
            <a:r>
              <a:rPr lang="en-ID" sz="1400" b="0" dirty="0" err="1">
                <a:solidFill>
                  <a:srgbClr val="CE9178"/>
                </a:solidFill>
                <a:effectLst/>
                <a:latin typeface="Consolas" panose="020B0609020204030204" pitchFamily="49" charset="0"/>
              </a:rPr>
              <a:t>Statistik</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Umur</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umur</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].describe())</a:t>
            </a: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a:solidFill>
                  <a:srgbClr val="D7BA7D"/>
                </a:solidFill>
                <a:effectLst/>
                <a:latin typeface="Consolas" panose="020B0609020204030204" pitchFamily="49" charset="0"/>
              </a:rPr>
              <a:t>\</a:t>
            </a:r>
            <a:r>
              <a:rPr lang="en-ID" sz="1400" b="0" dirty="0" err="1">
                <a:solidFill>
                  <a:srgbClr val="D7BA7D"/>
                </a:solidFill>
                <a:effectLst/>
                <a:latin typeface="Consolas" panose="020B0609020204030204" pitchFamily="49" charset="0"/>
              </a:rPr>
              <a:t>n</a:t>
            </a:r>
            <a:r>
              <a:rPr lang="en-ID" sz="1400" b="0" dirty="0" err="1">
                <a:solidFill>
                  <a:srgbClr val="CE9178"/>
                </a:solidFill>
                <a:effectLst/>
                <a:latin typeface="Consolas" panose="020B0609020204030204" pitchFamily="49" charset="0"/>
              </a:rPr>
              <a:t>Statistik</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].describe())</a:t>
            </a:r>
            <a:br>
              <a:rPr lang="en-ID" sz="1400" dirty="0">
                <a:solidFill>
                  <a:srgbClr val="CCCCCC"/>
                </a:solidFill>
                <a:latin typeface="Consolas" panose="020B0609020204030204" pitchFamily="49" charset="0"/>
              </a:rPr>
            </a:br>
            <a:br>
              <a:rPr lang="en-ID" sz="1400" dirty="0">
                <a:solidFill>
                  <a:srgbClr val="CCCCCC"/>
                </a:solidFill>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a:solidFill>
                  <a:srgbClr val="D7BA7D"/>
                </a:solidFill>
                <a:effectLst/>
                <a:latin typeface="Consolas" panose="020B0609020204030204" pitchFamily="49" charset="0"/>
              </a:rPr>
              <a:t>\</a:t>
            </a:r>
            <a:r>
              <a:rPr lang="en-ID" sz="1400" b="0" dirty="0" err="1">
                <a:solidFill>
                  <a:srgbClr val="D7BA7D"/>
                </a:solidFill>
                <a:effectLst/>
                <a:latin typeface="Consolas" panose="020B0609020204030204" pitchFamily="49" charset="0"/>
              </a:rPr>
              <a:t>n</a:t>
            </a:r>
            <a:r>
              <a:rPr lang="en-ID" sz="1400" b="0" dirty="0" err="1">
                <a:solidFill>
                  <a:srgbClr val="CE9178"/>
                </a:solidFill>
                <a:effectLst/>
                <a:latin typeface="Consolas" panose="020B0609020204030204" pitchFamily="49" charset="0"/>
              </a:rPr>
              <a:t>Distribusi</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Jenis</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Kelamin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jenis_kelamin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value_counts</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a:solidFill>
                  <a:srgbClr val="D7BA7D"/>
                </a:solidFill>
                <a:effectLst/>
                <a:latin typeface="Consolas" panose="020B0609020204030204" pitchFamily="49" charset="0"/>
              </a:rPr>
              <a:t>\</a:t>
            </a:r>
            <a:r>
              <a:rPr lang="en-ID" sz="1400" b="0" dirty="0" err="1">
                <a:solidFill>
                  <a:srgbClr val="D7BA7D"/>
                </a:solidFill>
                <a:effectLst/>
                <a:latin typeface="Consolas" panose="020B0609020204030204" pitchFamily="49" charset="0"/>
              </a:rPr>
              <a:t>n</a:t>
            </a:r>
            <a:r>
              <a:rPr lang="en-ID" sz="1400" b="0" dirty="0" err="1">
                <a:solidFill>
                  <a:srgbClr val="CE9178"/>
                </a:solidFill>
                <a:effectLst/>
                <a:latin typeface="Consolas" panose="020B0609020204030204" pitchFamily="49" charset="0"/>
              </a:rPr>
              <a:t>Distribusi</a:t>
            </a:r>
            <a:r>
              <a:rPr lang="en-ID" sz="1400" b="0" dirty="0">
                <a:solidFill>
                  <a:srgbClr val="CE9178"/>
                </a:solidFill>
                <a:effectLst/>
                <a:latin typeface="Consolas" panose="020B0609020204030204" pitchFamily="49" charset="0"/>
              </a:rPr>
              <a:t> Pendidikan:"</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pendidikan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value_counts</a:t>
            </a:r>
            <a:r>
              <a:rPr lang="en-ID" sz="1400" b="0" dirty="0">
                <a:solidFill>
                  <a:srgbClr val="CCCCCC"/>
                </a:solidFill>
                <a:effectLst/>
                <a:latin typeface="Consolas" panose="020B0609020204030204" pitchFamily="49" charset="0"/>
              </a:rPr>
              <a:t>())</a:t>
            </a:r>
          </a:p>
          <a:p>
            <a:pPr>
              <a:lnSpc>
                <a:spcPts val="1425"/>
              </a:lnSpc>
            </a:pPr>
            <a:endParaRPr lang="en-US"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B78112CA-1E9B-4386-2C79-38A36DC425D9}"/>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69259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B4FA-4270-E7BF-8C2B-BD743A8B1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40EA1-9C98-37DD-418D-97FF7A9A20C2}"/>
              </a:ext>
            </a:extLst>
          </p:cNvPr>
          <p:cNvSpPr>
            <a:spLocks noGrp="1"/>
          </p:cNvSpPr>
          <p:nvPr>
            <p:ph type="title"/>
          </p:nvPr>
        </p:nvSpPr>
        <p:spPr>
          <a:xfrm>
            <a:off x="593035" y="354150"/>
            <a:ext cx="4893364" cy="674271"/>
          </a:xfrm>
        </p:spPr>
        <p:txBody>
          <a:bodyPr>
            <a:normAutofit fontScale="90000"/>
          </a:bodyPr>
          <a:lstStyle/>
          <a:p>
            <a:r>
              <a:rPr lang="en-US" dirty="0"/>
              <a:t>Solusi Latihan 3</a:t>
            </a:r>
          </a:p>
        </p:txBody>
      </p:sp>
      <p:sp>
        <p:nvSpPr>
          <p:cNvPr id="3" name="Content Placeholder 2">
            <a:extLst>
              <a:ext uri="{FF2B5EF4-FFF2-40B4-BE49-F238E27FC236}">
                <a16:creationId xmlns:a16="http://schemas.microsoft.com/office/drawing/2014/main" id="{A21133A0-B5C1-75C8-4A52-E8BAC3E5FFFD}"/>
              </a:ext>
            </a:extLst>
          </p:cNvPr>
          <p:cNvSpPr>
            <a:spLocks noGrp="1"/>
          </p:cNvSpPr>
          <p:nvPr>
            <p:ph sz="half" idx="14"/>
          </p:nvPr>
        </p:nvSpPr>
        <p:spPr>
          <a:xfrm>
            <a:off x="593035" y="1177508"/>
            <a:ext cx="6597650" cy="3295650"/>
          </a:xfrm>
        </p:spPr>
        <p:txBody>
          <a:bodyPr vert="horz" lIns="91440" tIns="45720" rIns="91440" bIns="45720" rtlCol="0" anchor="t">
            <a:noAutofit/>
          </a:bodyPr>
          <a:lstStyle/>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Korelasi</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antar</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variabel</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numerik</a:t>
            </a:r>
            <a:endParaRPr lang="en-ID" sz="1400" b="0" dirty="0">
              <a:solidFill>
                <a:srgbClr val="CCCCCC"/>
              </a:solidFill>
              <a:effectLst/>
              <a:latin typeface="Consolas" panose="020B0609020204030204" pitchFamily="49" charset="0"/>
            </a:endParaRP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Korelasi</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antar</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fitur</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numerik</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CCCCCC"/>
                </a:solidFill>
                <a:effectLst/>
                <a:latin typeface="Consolas" panose="020B0609020204030204" pitchFamily="49" charset="0"/>
              </a:rPr>
              <a:t>p</a:t>
            </a:r>
            <a:r>
              <a:rPr lang="en-ID" sz="1400" b="0" dirty="0">
                <a:solidFill>
                  <a:srgbClr val="DCDCAA"/>
                </a:solidFill>
                <a:effectLst/>
                <a:latin typeface="Consolas" panose="020B0609020204030204" pitchFamily="49" charset="0"/>
              </a:rPr>
              <a:t>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umur</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lama_bekerja</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corr</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sns.heatmap</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umur</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lama_bekerja</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corr</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plt.title</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Korelasi</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antara</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Umur</a:t>
            </a:r>
            <a:r>
              <a:rPr lang="en-ID" sz="1400" b="0" dirty="0">
                <a:solidFill>
                  <a:srgbClr val="CE9178"/>
                </a:solidFill>
                <a:effectLst/>
                <a:latin typeface="Consolas" panose="020B0609020204030204" pitchFamily="49" charset="0"/>
              </a:rPr>
              <a:t>, Lama </a:t>
            </a:r>
            <a:r>
              <a:rPr lang="en-ID" sz="1400" b="0" dirty="0" err="1">
                <a:solidFill>
                  <a:srgbClr val="CE9178"/>
                </a:solidFill>
                <a:effectLst/>
                <a:latin typeface="Consolas" panose="020B0609020204030204" pitchFamily="49" charset="0"/>
              </a:rPr>
              <a:t>Bekerja</a:t>
            </a:r>
            <a:r>
              <a:rPr lang="en-ID" sz="1400" b="0" dirty="0">
                <a:solidFill>
                  <a:srgbClr val="CE9178"/>
                </a:solidFill>
                <a:effectLst/>
                <a:latin typeface="Consolas" panose="020B0609020204030204" pitchFamily="49" charset="0"/>
              </a:rPr>
              <a:t>, dan </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plt.show</a:t>
            </a:r>
            <a:r>
              <a:rPr lang="en-ID" sz="1400" b="0" dirty="0">
                <a:solidFill>
                  <a:srgbClr val="CCCCCC"/>
                </a:solidFill>
                <a:effectLst/>
                <a:latin typeface="Consolas" panose="020B0609020204030204" pitchFamily="49" charset="0"/>
              </a:rPr>
              <a:t>()</a:t>
            </a:r>
          </a:p>
          <a:p>
            <a:pPr>
              <a:lnSpc>
                <a:spcPts val="1425"/>
              </a:lnSpc>
            </a:pPr>
            <a:endParaRPr lang="en-ID" sz="1400" dirty="0">
              <a:solidFill>
                <a:srgbClr val="CCCCCC"/>
              </a:solidFill>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contoh</a:t>
            </a:r>
            <a:r>
              <a:rPr lang="en-ID" sz="1400" b="0" dirty="0">
                <a:solidFill>
                  <a:srgbClr val="6A9955"/>
                </a:solidFill>
                <a:effectLst/>
                <a:latin typeface="Consolas" panose="020B0609020204030204" pitchFamily="49" charset="0"/>
              </a:rPr>
              <a:t> statistic </a:t>
            </a:r>
            <a:r>
              <a:rPr lang="en-ID" sz="1400" b="0" dirty="0" err="1">
                <a:solidFill>
                  <a:srgbClr val="6A9955"/>
                </a:solidFill>
                <a:effectLst/>
                <a:latin typeface="Consolas" panose="020B0609020204030204" pitchFamily="49" charset="0"/>
              </a:rPr>
              <a:t>inferensial</a:t>
            </a:r>
            <a:br>
              <a:rPr lang="en-ID" sz="1400" dirty="0">
                <a:solidFill>
                  <a:srgbClr val="6A9955"/>
                </a:solidFill>
                <a:latin typeface="Consolas" panose="020B0609020204030204" pitchFamily="49" charset="0"/>
              </a:rPr>
            </a:br>
            <a:r>
              <a:rPr lang="en-ID" sz="1400" b="0" dirty="0">
                <a:solidFill>
                  <a:srgbClr val="6A9955"/>
                </a:solidFill>
                <a:effectLst/>
                <a:latin typeface="Consolas" panose="020B0609020204030204" pitchFamily="49" charset="0"/>
              </a:rPr>
              <a:t># rata-rata </a:t>
            </a:r>
            <a:r>
              <a:rPr lang="en-ID" sz="1400" b="0" dirty="0" err="1">
                <a:solidFill>
                  <a:srgbClr val="6A9955"/>
                </a:solidFill>
                <a:effectLst/>
                <a:latin typeface="Consolas" panose="020B0609020204030204" pitchFamily="49" charset="0"/>
              </a:rPr>
              <a:t>gaji</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berdasarkan</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pendidikan</a:t>
            </a:r>
            <a:endParaRPr lang="en-ID" sz="1400" b="0" dirty="0">
              <a:solidFill>
                <a:srgbClr val="CCCCCC"/>
              </a:solidFill>
              <a:effectLst/>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pendidikan_gaji</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df.groupby</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pendidikan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].mean()</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a:solidFill>
                  <a:srgbClr val="D7BA7D"/>
                </a:solidFill>
                <a:effectLst/>
                <a:latin typeface="Consolas" panose="020B0609020204030204" pitchFamily="49" charset="0"/>
              </a:rPr>
              <a:t>\</a:t>
            </a:r>
            <a:r>
              <a:rPr lang="en-ID" sz="1400" b="0" dirty="0" err="1">
                <a:solidFill>
                  <a:srgbClr val="D7BA7D"/>
                </a:solidFill>
                <a:effectLst/>
                <a:latin typeface="Consolas" panose="020B0609020204030204" pitchFamily="49" charset="0"/>
              </a:rPr>
              <a:t>n</a:t>
            </a:r>
            <a:r>
              <a:rPr lang="en-ID" sz="1400" b="0" dirty="0" err="1">
                <a:solidFill>
                  <a:srgbClr val="CE9178"/>
                </a:solidFill>
                <a:effectLst/>
                <a:latin typeface="Consolas" panose="020B0609020204030204" pitchFamily="49" charset="0"/>
              </a:rPr>
              <a:t>Rata</a:t>
            </a:r>
            <a:r>
              <a:rPr lang="en-ID" sz="1400" b="0" dirty="0">
                <a:solidFill>
                  <a:srgbClr val="CE9178"/>
                </a:solidFill>
                <a:effectLst/>
                <a:latin typeface="Consolas" panose="020B0609020204030204" pitchFamily="49" charset="0"/>
              </a:rPr>
              <a:t>-rata </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berdasarkan</a:t>
            </a:r>
            <a:r>
              <a:rPr lang="en-ID" sz="1400" b="0" dirty="0">
                <a:solidFill>
                  <a:srgbClr val="CE9178"/>
                </a:solidFill>
                <a:effectLst/>
                <a:latin typeface="Consolas" panose="020B0609020204030204" pitchFamily="49" charset="0"/>
              </a:rPr>
              <a:t> Pendidikan:"</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pendidikan_gaji</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sns.boxplot</a:t>
            </a:r>
            <a:r>
              <a:rPr lang="en-ID" sz="1400" b="0" dirty="0">
                <a:solidFill>
                  <a:srgbClr val="CCCCCC"/>
                </a:solidFill>
                <a:effectLst/>
                <a:latin typeface="Consolas" panose="020B0609020204030204" pitchFamily="49" charset="0"/>
              </a:rPr>
              <a:t>(</a:t>
            </a:r>
            <a:r>
              <a:rPr lang="en-ID" sz="1400" b="0" dirty="0">
                <a:solidFill>
                  <a:srgbClr val="9CDCFE"/>
                </a:solidFill>
                <a:effectLst/>
                <a:latin typeface="Consolas" panose="020B0609020204030204" pitchFamily="49" charset="0"/>
              </a:rPr>
              <a:t>x</a:t>
            </a:r>
            <a:r>
              <a:rPr lang="en-ID" sz="1400" b="0" dirty="0">
                <a:solidFill>
                  <a:srgbClr val="D4D4D4"/>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pendidikan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9CDCFE"/>
                </a:solidFill>
                <a:effectLst/>
                <a:latin typeface="Consolas" panose="020B0609020204030204" pitchFamily="49" charset="0"/>
              </a:rPr>
              <a:t>y</a:t>
            </a:r>
            <a:r>
              <a:rPr lang="en-ID" sz="1400" b="0" dirty="0">
                <a:solidFill>
                  <a:srgbClr val="D4D4D4"/>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9CDCFE"/>
                </a:solidFill>
                <a:effectLst/>
                <a:latin typeface="Consolas" panose="020B0609020204030204" pitchFamily="49" charset="0"/>
              </a:rPr>
              <a:t>data</a:t>
            </a:r>
            <a:r>
              <a:rPr lang="en-ID" sz="1400" b="0" dirty="0">
                <a:solidFill>
                  <a:srgbClr val="D4D4D4"/>
                </a:solidFill>
                <a:effectLst/>
                <a:latin typeface="Consolas" panose="020B0609020204030204" pitchFamily="49" charset="0"/>
              </a:rPr>
              <a:t>=</a:t>
            </a:r>
            <a:r>
              <a:rPr lang="en-ID" sz="1400" dirty="0">
                <a:solidFill>
                  <a:srgbClr val="CCCCCC"/>
                </a:solidFill>
                <a:latin typeface="Consolas" panose="020B0609020204030204" pitchFamily="49" charset="0"/>
              </a:rPr>
              <a:t>‘data3’</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plt.title</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Gaji</a:t>
            </a:r>
            <a:r>
              <a:rPr lang="en-ID" sz="1400" b="0" dirty="0">
                <a:solidFill>
                  <a:srgbClr val="CE9178"/>
                </a:solidFill>
                <a:effectLst/>
                <a:latin typeface="Consolas" panose="020B0609020204030204" pitchFamily="49" charset="0"/>
              </a:rPr>
              <a:t> </a:t>
            </a:r>
            <a:r>
              <a:rPr lang="en-ID" sz="1400" b="0" dirty="0" err="1">
                <a:solidFill>
                  <a:srgbClr val="CE9178"/>
                </a:solidFill>
                <a:effectLst/>
                <a:latin typeface="Consolas" panose="020B0609020204030204" pitchFamily="49" charset="0"/>
              </a:rPr>
              <a:t>berdasarkan</a:t>
            </a:r>
            <a:r>
              <a:rPr lang="en-ID" sz="1400" b="0" dirty="0">
                <a:solidFill>
                  <a:srgbClr val="CE9178"/>
                </a:solidFill>
                <a:effectLst/>
                <a:latin typeface="Consolas" panose="020B0609020204030204" pitchFamily="49" charset="0"/>
              </a:rPr>
              <a:t> Pendidikan’</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plt.show</a:t>
            </a:r>
            <a:r>
              <a:rPr lang="en-ID" sz="1400" b="0" dirty="0">
                <a:solidFill>
                  <a:srgbClr val="CCCCCC"/>
                </a:solidFill>
                <a:effectLst/>
                <a:latin typeface="Consolas" panose="020B0609020204030204" pitchFamily="49" charset="0"/>
              </a:rPr>
              <a:t>()</a:t>
            </a:r>
          </a:p>
          <a:p>
            <a:pPr>
              <a:lnSpc>
                <a:spcPts val="1425"/>
              </a:lnSpc>
            </a:pPr>
            <a:endParaRPr lang="en-ID" sz="1400" dirty="0">
              <a:solidFill>
                <a:srgbClr val="CCCCCC"/>
              </a:solidFill>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2F140DAA-0B17-4282-4356-48DFDCF1CEF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22282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878B3-721E-8D4A-3F0D-0C288CCE7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419CD-7C28-EA02-43D3-21FDE782C4C2}"/>
              </a:ext>
            </a:extLst>
          </p:cNvPr>
          <p:cNvSpPr>
            <a:spLocks noGrp="1"/>
          </p:cNvSpPr>
          <p:nvPr>
            <p:ph type="ctrTitle"/>
          </p:nvPr>
        </p:nvSpPr>
        <p:spPr>
          <a:xfrm>
            <a:off x="4386434" y="198783"/>
            <a:ext cx="5175010" cy="819031"/>
          </a:xfrm>
        </p:spPr>
        <p:txBody>
          <a:bodyPr>
            <a:normAutofit/>
          </a:bodyPr>
          <a:lstStyle/>
          <a:p>
            <a:r>
              <a:rPr lang="en-US" dirty="0"/>
              <a:t>Latihan 4</a:t>
            </a:r>
          </a:p>
        </p:txBody>
      </p:sp>
      <p:sp>
        <p:nvSpPr>
          <p:cNvPr id="3" name="Subtitle 2">
            <a:extLst>
              <a:ext uri="{FF2B5EF4-FFF2-40B4-BE49-F238E27FC236}">
                <a16:creationId xmlns:a16="http://schemas.microsoft.com/office/drawing/2014/main" id="{EF6061EF-501F-1CE2-1259-ACB33A729D47}"/>
              </a:ext>
            </a:extLst>
          </p:cNvPr>
          <p:cNvSpPr>
            <a:spLocks noGrp="1"/>
          </p:cNvSpPr>
          <p:nvPr>
            <p:ph type="subTitle" idx="1"/>
          </p:nvPr>
        </p:nvSpPr>
        <p:spPr>
          <a:xfrm>
            <a:off x="4386434" y="1017814"/>
            <a:ext cx="6594768" cy="1951523"/>
          </a:xfrm>
        </p:spPr>
        <p:txBody>
          <a:bodyPr>
            <a:noAutofit/>
          </a:bodyPr>
          <a:lstStyle/>
          <a:p>
            <a:pPr algn="l"/>
            <a:r>
              <a:rPr lang="it-IT" sz="1400" b="0" i="0" u="none" strike="noStrike" baseline="0" dirty="0">
                <a:solidFill>
                  <a:schemeClr val="bg1"/>
                </a:solidFill>
                <a:latin typeface="Calibri" panose="020F0502020204030204" pitchFamily="34" charset="0"/>
              </a:rPr>
              <a:t>Anda diberi dataset mengenai pelanggan sebuah perusahaan kartu kredit. Dataset ini mencakup informasi seperti:</a:t>
            </a:r>
          </a:p>
          <a:p>
            <a:pPr algn="l"/>
            <a:r>
              <a:rPr lang="it-IT" sz="1400" b="0" i="0" u="none" strike="noStrike" baseline="0" dirty="0">
                <a:solidFill>
                  <a:schemeClr val="bg1"/>
                </a:solidFill>
                <a:latin typeface="Calibri" panose="020F0502020204030204" pitchFamily="34" charset="0"/>
              </a:rPr>
              <a:t>• pelanggan_id (ID unik untuk setiap pelanggan)</a:t>
            </a:r>
          </a:p>
          <a:p>
            <a:pPr algn="l"/>
            <a:r>
              <a:rPr lang="it-IT" sz="1400" b="0" i="0" u="none" strike="noStrike" baseline="0" dirty="0">
                <a:solidFill>
                  <a:schemeClr val="bg1"/>
                </a:solidFill>
                <a:latin typeface="Calibri" panose="020F0502020204030204" pitchFamily="34" charset="0"/>
              </a:rPr>
              <a:t>• usia (Usia pelanggan)</a:t>
            </a:r>
          </a:p>
          <a:p>
            <a:pPr algn="l"/>
            <a:r>
              <a:rPr lang="it-IT" sz="1400" b="0" i="0" u="none" strike="noStrike" baseline="0" dirty="0">
                <a:solidFill>
                  <a:schemeClr val="bg1"/>
                </a:solidFill>
                <a:latin typeface="Calibri" panose="020F0502020204030204" pitchFamily="34" charset="0"/>
              </a:rPr>
              <a:t>• jenis_kelamin (Jenis kelamin pelanggan)</a:t>
            </a:r>
          </a:p>
          <a:p>
            <a:pPr algn="l"/>
            <a:r>
              <a:rPr lang="it-IT" sz="1400" b="0" i="0" u="none" strike="noStrike" baseline="0" dirty="0">
                <a:solidFill>
                  <a:schemeClr val="bg1"/>
                </a:solidFill>
                <a:latin typeface="Calibri" panose="020F0502020204030204" pitchFamily="34" charset="0"/>
              </a:rPr>
              <a:t>• pendapatan (Pendapatan tahunan pelanggan)</a:t>
            </a:r>
          </a:p>
          <a:p>
            <a:pPr algn="l"/>
            <a:r>
              <a:rPr lang="it-IT" sz="1400" b="0" i="0" u="none" strike="noStrike" baseline="0" dirty="0">
                <a:solidFill>
                  <a:schemeClr val="bg1"/>
                </a:solidFill>
                <a:latin typeface="Calibri" panose="020F0502020204030204" pitchFamily="34" charset="0"/>
              </a:rPr>
              <a:t>• jml_kartu_kredit (Jumlah kartu kredit yang dimiliki pelanggan)</a:t>
            </a:r>
          </a:p>
          <a:p>
            <a:pPr algn="l"/>
            <a:r>
              <a:rPr lang="it-IT" sz="1400" b="0" i="0" u="none" strike="noStrike" baseline="0" dirty="0">
                <a:solidFill>
                  <a:schemeClr val="bg1"/>
                </a:solidFill>
                <a:latin typeface="Calibri" panose="020F0502020204030204" pitchFamily="34" charset="0"/>
              </a:rPr>
              <a:t>• pengeluaran_bulanan (Pengeluaran bulanan rata-rata pelanggan)</a:t>
            </a:r>
          </a:p>
          <a:p>
            <a:pPr algn="l"/>
            <a:r>
              <a:rPr lang="it-IT" sz="1400" b="0" i="0" u="none" strike="noStrike" baseline="0" dirty="0">
                <a:solidFill>
                  <a:schemeClr val="bg1"/>
                </a:solidFill>
                <a:latin typeface="Calibri" panose="020F0502020204030204" pitchFamily="34" charset="0"/>
              </a:rPr>
              <a:t>Anda diminta untuk membuat model machine learning yang akan memprediksi apakah seorang pelanggan akan tertarik pada penawaran kartu kredit baru. Anda harus menyiapkan lembar kerja yang meliputi proses pengembangan model, termasuk pemilihan fitur, pelatihan, validasi, dan evaluasi.</a:t>
            </a:r>
            <a:endParaRPr lang="en-US" sz="1400"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1DDC453F-8AE7-B13E-79ED-43C93C83A59D}"/>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3D070057-20C5-C41F-17DB-8E096EBDE2E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AA1CFD0-6C85-1A4D-CDA9-329A8920B100}"/>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39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F8A32-48A8-7B07-4186-94FCBCE37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BFA43-2648-9462-F0A3-86DFC2A1513A}"/>
              </a:ext>
            </a:extLst>
          </p:cNvPr>
          <p:cNvSpPr>
            <a:spLocks noGrp="1"/>
          </p:cNvSpPr>
          <p:nvPr>
            <p:ph type="title"/>
          </p:nvPr>
        </p:nvSpPr>
        <p:spPr>
          <a:xfrm>
            <a:off x="593035" y="354150"/>
            <a:ext cx="4893364" cy="674271"/>
          </a:xfrm>
        </p:spPr>
        <p:txBody>
          <a:bodyPr>
            <a:normAutofit fontScale="90000"/>
          </a:bodyPr>
          <a:lstStyle/>
          <a:p>
            <a:r>
              <a:rPr lang="en-US" dirty="0"/>
              <a:t>Solusi Latihan 4</a:t>
            </a:r>
          </a:p>
        </p:txBody>
      </p:sp>
      <p:sp>
        <p:nvSpPr>
          <p:cNvPr id="3" name="Content Placeholder 2">
            <a:extLst>
              <a:ext uri="{FF2B5EF4-FFF2-40B4-BE49-F238E27FC236}">
                <a16:creationId xmlns:a16="http://schemas.microsoft.com/office/drawing/2014/main" id="{AA478335-F6DA-432A-18CF-88C504A72E3B}"/>
              </a:ext>
            </a:extLst>
          </p:cNvPr>
          <p:cNvSpPr>
            <a:spLocks noGrp="1"/>
          </p:cNvSpPr>
          <p:nvPr>
            <p:ph sz="half" idx="14"/>
          </p:nvPr>
        </p:nvSpPr>
        <p:spPr>
          <a:xfrm>
            <a:off x="593035" y="1177508"/>
            <a:ext cx="6597650" cy="3295650"/>
          </a:xfrm>
        </p:spPr>
        <p:txBody>
          <a:bodyPr vert="horz" lIns="91440" tIns="45720" rIns="91440" bIns="45720" rtlCol="0" anchor="t">
            <a:noAutofit/>
          </a:bodyPr>
          <a:lstStyle/>
          <a:p>
            <a:pPr>
              <a:lnSpc>
                <a:spcPts val="1425"/>
              </a:lnSpc>
            </a:pPr>
            <a:r>
              <a:rPr lang="en-ID" sz="1400" b="0" dirty="0">
                <a:solidFill>
                  <a:srgbClr val="6A9955"/>
                </a:solidFill>
                <a:effectLst/>
                <a:latin typeface="Consolas" panose="020B0609020204030204" pitchFamily="49" charset="0"/>
              </a:rPr>
              <a:t>#asumsi data, library yang </a:t>
            </a:r>
            <a:r>
              <a:rPr lang="en-ID" sz="1400" b="0" dirty="0" err="1">
                <a:solidFill>
                  <a:srgbClr val="6A9955"/>
                </a:solidFill>
                <a:effectLst/>
                <a:latin typeface="Consolas" panose="020B0609020204030204" pitchFamily="49" charset="0"/>
              </a:rPr>
              <a:t>dibutuhkan</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di-import, cleaning, dan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 </a:t>
            </a:r>
            <a:r>
              <a:rPr lang="en-ID" sz="1400" dirty="0" err="1">
                <a:solidFill>
                  <a:srgbClr val="6A9955"/>
                </a:solidFill>
                <a:latin typeface="Consolas" panose="020B0609020204030204" pitchFamily="49" charset="0"/>
              </a:rPr>
              <a:t>eksplorasi</a:t>
            </a:r>
            <a:r>
              <a:rPr lang="en-ID" sz="1400" dirty="0">
                <a:solidFill>
                  <a:srgbClr val="6A9955"/>
                </a:solidFill>
                <a:latin typeface="Consolas" panose="020B0609020204030204" pitchFamily="49" charset="0"/>
              </a:rPr>
              <a:t>, dan </a:t>
            </a:r>
            <a:r>
              <a:rPr lang="en-ID" sz="1400" dirty="0" err="1">
                <a:solidFill>
                  <a:srgbClr val="6A9955"/>
                </a:solidFill>
                <a:latin typeface="Consolas" panose="020B0609020204030204" pitchFamily="49" charset="0"/>
              </a:rPr>
              <a:t>sudah</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didapatkan</a:t>
            </a:r>
            <a:r>
              <a:rPr lang="en-ID" sz="1400" dirty="0">
                <a:solidFill>
                  <a:srgbClr val="6A9955"/>
                </a:solidFill>
                <a:latin typeface="Consolas" panose="020B0609020204030204" pitchFamily="49" charset="0"/>
              </a:rPr>
              <a:t> data </a:t>
            </a:r>
            <a:r>
              <a:rPr lang="en-ID" sz="1400" dirty="0" err="1">
                <a:solidFill>
                  <a:srgbClr val="6A9955"/>
                </a:solidFill>
                <a:latin typeface="Consolas" panose="020B0609020204030204" pitchFamily="49" charset="0"/>
              </a:rPr>
              <a:t>calon</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pelanggan</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kartu</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kreditt</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potensial</a:t>
            </a:r>
            <a:endParaRPr lang="en-ID" sz="1400" dirty="0">
              <a:solidFill>
                <a:srgbClr val="6A9955"/>
              </a:solidFill>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pemilihan</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fitur</a:t>
            </a:r>
            <a:endParaRPr lang="en-ID" sz="1400" b="0" dirty="0">
              <a:solidFill>
                <a:srgbClr val="6A9955"/>
              </a:solidFill>
              <a:effectLst/>
              <a:latin typeface="Consolas" panose="020B0609020204030204" pitchFamily="49" charset="0"/>
            </a:endParaRPr>
          </a:p>
          <a:p>
            <a:pPr>
              <a:lnSpc>
                <a:spcPts val="1425"/>
              </a:lnSpc>
            </a:pPr>
            <a:r>
              <a:rPr lang="en-ID" sz="1400" dirty="0">
                <a:solidFill>
                  <a:srgbClr val="6A9955"/>
                </a:solidFill>
                <a:latin typeface="Consolas" panose="020B0609020204030204" pitchFamily="49" charset="0"/>
              </a:rPr>
              <a:t># set </a:t>
            </a:r>
            <a:r>
              <a:rPr lang="en-ID" sz="1400" dirty="0" err="1">
                <a:solidFill>
                  <a:srgbClr val="6A9955"/>
                </a:solidFill>
                <a:latin typeface="Consolas" panose="020B0609020204030204" pitchFamily="49" charset="0"/>
              </a:rPr>
              <a:t>dulu</a:t>
            </a:r>
            <a:r>
              <a:rPr lang="en-ID" sz="1400" dirty="0">
                <a:solidFill>
                  <a:srgbClr val="6A9955"/>
                </a:solidFill>
                <a:latin typeface="Consolas" panose="020B0609020204030204" pitchFamily="49" charset="0"/>
              </a:rPr>
              <a:t> </a:t>
            </a:r>
            <a:r>
              <a:rPr lang="en-ID" sz="1400" dirty="0" err="1">
                <a:solidFill>
                  <a:srgbClr val="6A9955"/>
                </a:solidFill>
                <a:latin typeface="Consolas" panose="020B0609020204030204" pitchFamily="49" charset="0"/>
              </a:rPr>
              <a:t>variabel</a:t>
            </a:r>
            <a:r>
              <a:rPr lang="en-ID" sz="1400" dirty="0">
                <a:solidFill>
                  <a:srgbClr val="6A9955"/>
                </a:solidFill>
                <a:latin typeface="Consolas" panose="020B0609020204030204" pitchFamily="49" charset="0"/>
              </a:rPr>
              <a:t> target y </a:t>
            </a:r>
            <a:endParaRPr lang="en-ID" sz="1400" b="0" dirty="0">
              <a:solidFill>
                <a:srgbClr val="6A9955"/>
              </a:solidFill>
              <a:effectLst/>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tertarik</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p>
          <a:p>
            <a:pPr>
              <a:lnSpc>
                <a:spcPts val="1425"/>
              </a:lnSpc>
            </a:pP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pendapatan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&gt;</a:t>
            </a:r>
            <a:r>
              <a:rPr lang="en-ID" sz="1400" b="0" dirty="0">
                <a:solidFill>
                  <a:srgbClr val="CCCCCC"/>
                </a:solidFill>
                <a:effectLst/>
                <a:latin typeface="Consolas" panose="020B0609020204030204" pitchFamily="49" charset="0"/>
              </a:rPr>
              <a:t> </a:t>
            </a:r>
            <a:r>
              <a:rPr lang="en-ID" sz="1400" b="0" dirty="0">
                <a:solidFill>
                  <a:srgbClr val="B5CEA8"/>
                </a:solidFill>
                <a:effectLst/>
                <a:latin typeface="Consolas" panose="020B0609020204030204" pitchFamily="49" charset="0"/>
              </a:rPr>
              <a:t>80000000</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&amp;</a:t>
            </a:r>
            <a:r>
              <a:rPr lang="en-ID" sz="1400" b="0" dirty="0">
                <a:solidFill>
                  <a:srgbClr val="CCCCCC"/>
                </a:solidFill>
                <a:effectLst/>
                <a:latin typeface="Consolas" panose="020B0609020204030204" pitchFamily="49" charset="0"/>
              </a:rPr>
              <a:t> </a:t>
            </a:r>
          </a:p>
          <a:p>
            <a:pPr>
              <a:lnSpc>
                <a:spcPts val="1425"/>
              </a:lnSpc>
            </a:pP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jml_kartu_kredit</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&lt;</a:t>
            </a:r>
            <a:r>
              <a:rPr lang="en-ID" sz="1400" b="0" dirty="0">
                <a:solidFill>
                  <a:srgbClr val="CCCCCC"/>
                </a:solidFill>
                <a:effectLst/>
                <a:latin typeface="Consolas" panose="020B0609020204030204" pitchFamily="49" charset="0"/>
              </a:rPr>
              <a:t> </a:t>
            </a:r>
            <a:r>
              <a:rPr lang="en-ID" sz="1400" b="0" dirty="0">
                <a:solidFill>
                  <a:srgbClr val="B5CEA8"/>
                </a:solidFill>
                <a:effectLst/>
                <a:latin typeface="Consolas" panose="020B0609020204030204" pitchFamily="49" charset="0"/>
              </a:rPr>
              <a:t>3</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&amp;</a:t>
            </a:r>
            <a:endParaRPr lang="en-ID" sz="1400" b="0" dirty="0">
              <a:solidFill>
                <a:srgbClr val="CCCCCC"/>
              </a:solidFill>
              <a:effectLst/>
              <a:latin typeface="Consolas" panose="020B0609020204030204" pitchFamily="49" charset="0"/>
            </a:endParaRPr>
          </a:p>
          <a:p>
            <a:pPr>
              <a:lnSpc>
                <a:spcPts val="1425"/>
              </a:lnSpc>
            </a:pP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pengeluaran_bulanan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&gt;</a:t>
            </a:r>
            <a:r>
              <a:rPr lang="en-ID" sz="1400" b="0" dirty="0">
                <a:solidFill>
                  <a:srgbClr val="CCCCCC"/>
                </a:solidFill>
                <a:effectLst/>
                <a:latin typeface="Consolas" panose="020B0609020204030204" pitchFamily="49" charset="0"/>
              </a:rPr>
              <a:t> </a:t>
            </a:r>
            <a:r>
              <a:rPr lang="en-ID" sz="1400" b="0" dirty="0">
                <a:solidFill>
                  <a:srgbClr val="B5CEA8"/>
                </a:solidFill>
                <a:effectLst/>
                <a:latin typeface="Consolas" panose="020B0609020204030204" pitchFamily="49" charset="0"/>
              </a:rPr>
              <a:t>5000000</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astype</a:t>
            </a:r>
            <a:r>
              <a:rPr lang="en-ID" sz="1400" b="0" dirty="0">
                <a:solidFill>
                  <a:srgbClr val="CCCCCC"/>
                </a:solidFill>
                <a:effectLst/>
                <a:latin typeface="Consolas" panose="020B0609020204030204" pitchFamily="49" charset="0"/>
              </a:rPr>
              <a:t>(</a:t>
            </a:r>
            <a:r>
              <a:rPr lang="en-ID" sz="1400" b="0" dirty="0">
                <a:solidFill>
                  <a:srgbClr val="4EC9B0"/>
                </a:solidFill>
                <a:effectLst/>
                <a:latin typeface="Consolas" panose="020B0609020204030204" pitchFamily="49" charset="0"/>
              </a:rPr>
              <a:t>int</a:t>
            </a:r>
            <a:r>
              <a:rPr lang="en-ID" sz="1400" b="0" dirty="0">
                <a:solidFill>
                  <a:srgbClr val="CCCCCC"/>
                </a:solidFill>
                <a:effectLst/>
                <a:latin typeface="Consolas" panose="020B0609020204030204" pitchFamily="49" charset="0"/>
              </a:rPr>
              <a:t>)</a:t>
            </a:r>
            <a:endParaRPr lang="en-ID" sz="1400" dirty="0">
              <a:solidFill>
                <a:srgbClr val="CCCCCC"/>
              </a:solidFill>
              <a:latin typeface="Consolas" panose="020B0609020204030204" pitchFamily="49" charset="0"/>
            </a:endParaRPr>
          </a:p>
          <a:p>
            <a:pPr>
              <a:lnSpc>
                <a:spcPts val="1425"/>
              </a:lnSpc>
            </a:pPr>
            <a:r>
              <a:rPr lang="en-ID" sz="1400" b="0" dirty="0">
                <a:solidFill>
                  <a:srgbClr val="CCCCCC"/>
                </a:solidFill>
                <a:effectLst/>
                <a:latin typeface="Consolas" panose="020B0609020204030204" pitchFamily="49" charset="0"/>
              </a:rPr>
              <a:t>features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usia</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pendapatan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jml_kartu_kredit</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pengeluaran_bulanan</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CCCCCC"/>
                </a:solidFill>
                <a:effectLst/>
                <a:latin typeface="Consolas" panose="020B0609020204030204" pitchFamily="49" charset="0"/>
              </a:rPr>
              <a:t>X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[features]</a:t>
            </a:r>
          </a:p>
          <a:p>
            <a:pPr>
              <a:lnSpc>
                <a:spcPts val="1425"/>
              </a:lnSpc>
            </a:pPr>
            <a:r>
              <a:rPr lang="en-ID" sz="1400" b="0" dirty="0">
                <a:solidFill>
                  <a:srgbClr val="CCCCCC"/>
                </a:solidFill>
                <a:effectLst/>
                <a:latin typeface="Consolas" panose="020B0609020204030204" pitchFamily="49" charset="0"/>
              </a:rPr>
              <a:t>y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tertarik</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CCCCCC"/>
                </a:solidFill>
                <a:effectLst/>
                <a:latin typeface="Consolas" panose="020B0609020204030204" pitchFamily="49" charset="0"/>
              </a:rPr>
              <a:t>scaler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StandardScaler</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CCCCCC"/>
                </a:solidFill>
                <a:effectLst/>
                <a:latin typeface="Consolas" panose="020B0609020204030204" pitchFamily="49" charset="0"/>
              </a:rPr>
              <a:t>X_scaled</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scaler.fit_transform</a:t>
            </a:r>
            <a:r>
              <a:rPr lang="en-ID" sz="1400" b="0" dirty="0">
                <a:solidFill>
                  <a:srgbClr val="CCCCCC"/>
                </a:solidFill>
                <a:effectLst/>
                <a:latin typeface="Consolas" panose="020B0609020204030204" pitchFamily="49" charset="0"/>
              </a:rPr>
              <a:t>(X)</a:t>
            </a:r>
          </a:p>
          <a:p>
            <a:pPr>
              <a:lnSpc>
                <a:spcPts val="1425"/>
              </a:lnSpc>
            </a:pPr>
            <a:endParaRPr lang="en-ID" sz="1400" dirty="0">
              <a:solidFill>
                <a:srgbClr val="CCCCCC"/>
              </a:solidFill>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dirty="0">
              <a:solidFill>
                <a:srgbClr val="CCCCCC"/>
              </a:solidFill>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635532BA-55F5-E609-F1A3-D905EAF8B257}"/>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83296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DC1C2-F6DE-F9EF-E58E-DABEA6CD6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55E09-123F-3BD8-3C97-403A58862024}"/>
              </a:ext>
            </a:extLst>
          </p:cNvPr>
          <p:cNvSpPr>
            <a:spLocks noGrp="1"/>
          </p:cNvSpPr>
          <p:nvPr>
            <p:ph type="title"/>
          </p:nvPr>
        </p:nvSpPr>
        <p:spPr>
          <a:xfrm>
            <a:off x="593035" y="354150"/>
            <a:ext cx="4893364" cy="674271"/>
          </a:xfrm>
        </p:spPr>
        <p:txBody>
          <a:bodyPr>
            <a:normAutofit fontScale="90000"/>
          </a:bodyPr>
          <a:lstStyle/>
          <a:p>
            <a:r>
              <a:rPr lang="en-US" dirty="0"/>
              <a:t>Solusi Latihan 4</a:t>
            </a:r>
          </a:p>
        </p:txBody>
      </p:sp>
      <p:sp>
        <p:nvSpPr>
          <p:cNvPr id="3" name="Content Placeholder 2">
            <a:extLst>
              <a:ext uri="{FF2B5EF4-FFF2-40B4-BE49-F238E27FC236}">
                <a16:creationId xmlns:a16="http://schemas.microsoft.com/office/drawing/2014/main" id="{A013F5DF-F402-BA38-329A-15D2BE5D11D7}"/>
              </a:ext>
            </a:extLst>
          </p:cNvPr>
          <p:cNvSpPr>
            <a:spLocks noGrp="1"/>
          </p:cNvSpPr>
          <p:nvPr>
            <p:ph sz="half" idx="14"/>
          </p:nvPr>
        </p:nvSpPr>
        <p:spPr>
          <a:xfrm>
            <a:off x="593035" y="1177508"/>
            <a:ext cx="6597650" cy="3295650"/>
          </a:xfrm>
        </p:spPr>
        <p:txBody>
          <a:bodyPr vert="horz" lIns="91440" tIns="45720" rIns="91440" bIns="45720" rtlCol="0" anchor="t">
            <a:noAutofit/>
          </a:bodyPr>
          <a:lstStyle/>
          <a:p>
            <a:pPr>
              <a:lnSpc>
                <a:spcPts val="1425"/>
              </a:lnSpc>
            </a:pPr>
            <a:r>
              <a:rPr lang="en-ID" sz="1400" b="0" dirty="0">
                <a:solidFill>
                  <a:srgbClr val="6A9955"/>
                </a:solidFill>
                <a:effectLst/>
                <a:latin typeface="Consolas" panose="020B0609020204030204" pitchFamily="49" charset="0"/>
              </a:rPr>
              <a:t># data split</a:t>
            </a:r>
            <a:endParaRPr lang="en-ID" sz="1400" b="0" dirty="0">
              <a:solidFill>
                <a:srgbClr val="CCCCCC"/>
              </a:solidFill>
              <a:effectLst/>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X_train</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X_test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y_train</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y_test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train_test_split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X_scaled</a:t>
            </a:r>
            <a:r>
              <a:rPr lang="en-ID" sz="1400" b="0" dirty="0">
                <a:solidFill>
                  <a:srgbClr val="CCCCCC"/>
                </a:solidFill>
                <a:effectLst/>
                <a:latin typeface="Consolas" panose="020B0609020204030204" pitchFamily="49" charset="0"/>
              </a:rPr>
              <a:t>, y, </a:t>
            </a:r>
            <a:r>
              <a:rPr lang="en-ID" sz="1400" b="0" dirty="0" err="1">
                <a:solidFill>
                  <a:srgbClr val="9CDCFE"/>
                </a:solidFill>
                <a:effectLst/>
                <a:latin typeface="Consolas" panose="020B0609020204030204" pitchFamily="49" charset="0"/>
              </a:rPr>
              <a:t>test_size</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0.2</a:t>
            </a:r>
            <a:r>
              <a:rPr lang="en-ID" sz="1400" b="0" dirty="0">
                <a:solidFill>
                  <a:srgbClr val="CCCCCC"/>
                </a:solidFill>
                <a:effectLst/>
                <a:latin typeface="Consolas" panose="020B0609020204030204" pitchFamily="49" charset="0"/>
              </a:rPr>
              <a:t>, </a:t>
            </a:r>
            <a:r>
              <a:rPr lang="en-ID" sz="1400" b="0" dirty="0">
                <a:solidFill>
                  <a:srgbClr val="9CDCFE"/>
                </a:solidFill>
                <a:effectLst/>
                <a:latin typeface="Consolas" panose="020B0609020204030204" pitchFamily="49" charset="0"/>
              </a:rPr>
              <a:t>stratify</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y, </a:t>
            </a:r>
            <a:r>
              <a:rPr lang="en-ID" sz="1400" b="0" dirty="0" err="1">
                <a:solidFill>
                  <a:srgbClr val="9CDCFE"/>
                </a:solidFill>
                <a:effectLst/>
                <a:latin typeface="Consolas" panose="020B0609020204030204" pitchFamily="49" charset="0"/>
              </a:rPr>
              <a:t>random_state</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42</a:t>
            </a:r>
            <a:r>
              <a:rPr lang="en-ID" sz="1400" b="0" dirty="0">
                <a:solidFill>
                  <a:srgbClr val="CCCCCC"/>
                </a:solidFill>
                <a:effectLst/>
                <a:latin typeface="Consolas" panose="020B0609020204030204" pitchFamily="49" charset="0"/>
              </a:rPr>
              <a:t>)</a:t>
            </a:r>
            <a:br>
              <a:rPr lang="en-ID" sz="1400" b="0" dirty="0">
                <a:solidFill>
                  <a:srgbClr val="CCCCCC"/>
                </a:solidFill>
                <a:effectLst/>
                <a:latin typeface="Consolas" panose="020B0609020204030204" pitchFamily="49" charset="0"/>
              </a:rPr>
            </a:br>
            <a:endParaRPr lang="en-ID" sz="1400" b="0" dirty="0">
              <a:solidFill>
                <a:srgbClr val="CCCCCC"/>
              </a:solidFill>
              <a:effectLst/>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 data train</a:t>
            </a:r>
            <a:endParaRPr lang="en-ID" sz="1400" b="0" dirty="0">
              <a:solidFill>
                <a:srgbClr val="CCCCCC"/>
              </a:solidFill>
              <a:effectLst/>
              <a:latin typeface="Consolas" panose="020B0609020204030204" pitchFamily="49" charset="0"/>
            </a:endParaRPr>
          </a:p>
          <a:p>
            <a:pPr>
              <a:lnSpc>
                <a:spcPts val="1425"/>
              </a:lnSpc>
            </a:pPr>
            <a:r>
              <a:rPr lang="en-ID" sz="1400" dirty="0">
                <a:solidFill>
                  <a:srgbClr val="CCCCCC"/>
                </a:solidFill>
                <a:latin typeface="Consolas" panose="020B0609020204030204" pitchFamily="49" charset="0"/>
              </a:rPr>
              <a:t>model</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RandomForestClassifier</a:t>
            </a:r>
            <a:r>
              <a:rPr lang="en-ID" sz="1400" b="0" dirty="0">
                <a:solidFill>
                  <a:srgbClr val="CCCCCC"/>
                </a:solidFill>
                <a:effectLst/>
                <a:latin typeface="Consolas" panose="020B0609020204030204" pitchFamily="49" charset="0"/>
              </a:rPr>
              <a:t>(</a:t>
            </a:r>
            <a:r>
              <a:rPr lang="en-ID" sz="1400" b="0" dirty="0" err="1">
                <a:solidFill>
                  <a:srgbClr val="9CDCFE"/>
                </a:solidFill>
                <a:effectLst/>
                <a:latin typeface="Consolas" panose="020B0609020204030204" pitchFamily="49" charset="0"/>
              </a:rPr>
              <a:t>random_state</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42</a:t>
            </a:r>
            <a:r>
              <a:rPr lang="en-ID" sz="1400" b="0" dirty="0">
                <a:solidFill>
                  <a:srgbClr val="CCCCCC"/>
                </a:solidFill>
                <a:effectLst/>
                <a:latin typeface="Consolas" panose="020B0609020204030204" pitchFamily="49" charset="0"/>
              </a:rPr>
              <a:t>, </a:t>
            </a:r>
            <a:r>
              <a:rPr lang="en-ID" sz="1400" b="0" dirty="0" err="1">
                <a:solidFill>
                  <a:srgbClr val="9CDCFE"/>
                </a:solidFill>
                <a:effectLst/>
                <a:latin typeface="Consolas" panose="020B0609020204030204" pitchFamily="49" charset="0"/>
              </a:rPr>
              <a:t>n_estimators</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100</a:t>
            </a:r>
            <a:r>
              <a:rPr lang="en-ID" sz="1400" b="0" dirty="0">
                <a:solidFill>
                  <a:srgbClr val="CCCCCC"/>
                </a:solidFill>
                <a:effectLst/>
                <a:latin typeface="Consolas" panose="020B0609020204030204" pitchFamily="49" charset="0"/>
              </a:rPr>
              <a:t>)</a:t>
            </a:r>
          </a:p>
          <a:p>
            <a:pPr>
              <a:lnSpc>
                <a:spcPts val="1425"/>
              </a:lnSpc>
            </a:pPr>
            <a:r>
              <a:rPr lang="en-ID" sz="1400" dirty="0" err="1">
                <a:solidFill>
                  <a:srgbClr val="CCCCCC"/>
                </a:solidFill>
                <a:latin typeface="Consolas" panose="020B0609020204030204" pitchFamily="49" charset="0"/>
              </a:rPr>
              <a:t>model</a:t>
            </a:r>
            <a:r>
              <a:rPr lang="en-ID" sz="1400" b="0" dirty="0" err="1">
                <a:solidFill>
                  <a:srgbClr val="CCCCCC"/>
                </a:solidFill>
                <a:effectLst/>
                <a:latin typeface="Consolas" panose="020B0609020204030204" pitchFamily="49" charset="0"/>
              </a:rPr>
              <a:t>.fit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X_train</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y_train</a:t>
            </a:r>
            <a:r>
              <a:rPr lang="en-ID" sz="1400" b="0" dirty="0">
                <a:solidFill>
                  <a:srgbClr val="CCCCCC"/>
                </a:solidFill>
                <a:effectLst/>
                <a:latin typeface="Consolas" panose="020B0609020204030204" pitchFamily="49" charset="0"/>
              </a:rPr>
              <a:t>)</a:t>
            </a:r>
            <a:endParaRPr lang="en-ID" sz="1400" b="0" dirty="0">
              <a:solidFill>
                <a:srgbClr val="6A9955"/>
              </a:solidFill>
              <a:effectLst/>
              <a:latin typeface="Consolas" panose="020B0609020204030204" pitchFamily="49" charset="0"/>
            </a:endParaRPr>
          </a:p>
          <a:p>
            <a:pPr>
              <a:lnSpc>
                <a:spcPts val="1425"/>
              </a:lnSpc>
            </a:pPr>
            <a:endParaRPr lang="en-ID" sz="1400" dirty="0">
              <a:solidFill>
                <a:srgbClr val="6A9955"/>
              </a:solidFill>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#validasi dan </a:t>
            </a:r>
            <a:r>
              <a:rPr lang="en-ID" sz="1400" b="0" dirty="0" err="1">
                <a:solidFill>
                  <a:srgbClr val="6A9955"/>
                </a:solidFill>
                <a:effectLst/>
                <a:latin typeface="Consolas" panose="020B0609020204030204" pitchFamily="49" charset="0"/>
              </a:rPr>
              <a:t>evaluasi</a:t>
            </a:r>
            <a:endParaRPr lang="en-ID" sz="1400" dirty="0">
              <a:solidFill>
                <a:srgbClr val="6A9955"/>
              </a:solidFill>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y_pred</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dirty="0" err="1">
                <a:solidFill>
                  <a:srgbClr val="CCCCCC"/>
                </a:solidFill>
                <a:latin typeface="Consolas" panose="020B0609020204030204" pitchFamily="49" charset="0"/>
              </a:rPr>
              <a:t>model</a:t>
            </a:r>
            <a:r>
              <a:rPr lang="en-ID" sz="1400" b="0" dirty="0" err="1">
                <a:solidFill>
                  <a:srgbClr val="CCCCCC"/>
                </a:solidFill>
                <a:effectLst/>
                <a:latin typeface="Consolas" panose="020B0609020204030204" pitchFamily="49" charset="0"/>
              </a:rPr>
              <a:t>.predict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X_test</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CCCCCC"/>
                </a:solidFill>
                <a:effectLst/>
                <a:latin typeface="Consolas" panose="020B0609020204030204" pitchFamily="49" charset="0"/>
              </a:rPr>
              <a:t>y_proba</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dirty="0" err="1">
                <a:solidFill>
                  <a:srgbClr val="CCCCCC"/>
                </a:solidFill>
                <a:latin typeface="Consolas" panose="020B0609020204030204" pitchFamily="49" charset="0"/>
              </a:rPr>
              <a:t>model</a:t>
            </a:r>
            <a:r>
              <a:rPr lang="en-ID" sz="1400" b="0" dirty="0" err="1">
                <a:solidFill>
                  <a:srgbClr val="CCCCCC"/>
                </a:solidFill>
                <a:effectLst/>
                <a:latin typeface="Consolas" panose="020B0609020204030204" pitchFamily="49" charset="0"/>
              </a:rPr>
              <a:t>.predict_proba</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X_test</a:t>
            </a:r>
            <a:r>
              <a:rPr lang="en-ID" sz="1400" b="0" dirty="0">
                <a:solidFill>
                  <a:srgbClr val="CCCCCC"/>
                </a:solidFill>
                <a:effectLst/>
                <a:latin typeface="Consolas" panose="020B0609020204030204" pitchFamily="49" charset="0"/>
              </a:rPr>
              <a:t>)[:</a:t>
            </a:r>
            <a:r>
              <a:rPr lang="en-ID" sz="1400" b="0" dirty="0">
                <a:solidFill>
                  <a:srgbClr val="B5CEA8"/>
                </a:solidFill>
                <a:effectLst/>
                <a:latin typeface="Consolas" panose="020B0609020204030204" pitchFamily="49" charset="0"/>
              </a:rPr>
              <a:t>1</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dirty="0" err="1">
                <a:solidFill>
                  <a:srgbClr val="CE9178"/>
                </a:solidFill>
                <a:latin typeface="Consolas" panose="020B0609020204030204" pitchFamily="49" charset="0"/>
              </a:rPr>
              <a:t>Evaluasi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classification_report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y_test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y_pred</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DCDCAA"/>
                </a:solidFill>
                <a:effectLst/>
                <a:latin typeface="Consolas" panose="020B0609020204030204" pitchFamily="49" charset="0"/>
              </a:rPr>
              <a:t>print</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"Confusion Matrix"</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confusion_matrix</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y_test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y_pred</a:t>
            </a:r>
            <a:r>
              <a:rPr lang="en-ID" sz="1400" b="0" dirty="0">
                <a:solidFill>
                  <a:srgbClr val="CCCCCC"/>
                </a:solidFill>
                <a:effectLst/>
                <a:latin typeface="Consolas" panose="020B0609020204030204" pitchFamily="49" charset="0"/>
              </a:rPr>
              <a:t>))</a:t>
            </a: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dirty="0">
              <a:solidFill>
                <a:srgbClr val="CCCCCC"/>
              </a:solidFill>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ID"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a:p>
            <a:pPr>
              <a:lnSpc>
                <a:spcPts val="1425"/>
              </a:lnSpc>
            </a:pPr>
            <a:endParaRPr lang="en-US" sz="14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71484A6C-E63B-BBE9-EBC8-610269D20F2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584435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0580D-8031-4BE9-F342-D86BC78F9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4E183-F022-9260-1C5C-110B0F944223}"/>
              </a:ext>
            </a:extLst>
          </p:cNvPr>
          <p:cNvSpPr>
            <a:spLocks noGrp="1"/>
          </p:cNvSpPr>
          <p:nvPr>
            <p:ph type="ctrTitle"/>
          </p:nvPr>
        </p:nvSpPr>
        <p:spPr>
          <a:xfrm>
            <a:off x="4386434" y="198783"/>
            <a:ext cx="5175010" cy="819031"/>
          </a:xfrm>
        </p:spPr>
        <p:txBody>
          <a:bodyPr>
            <a:normAutofit/>
          </a:bodyPr>
          <a:lstStyle/>
          <a:p>
            <a:r>
              <a:rPr lang="en-US" dirty="0"/>
              <a:t>Latihan 5</a:t>
            </a:r>
          </a:p>
        </p:txBody>
      </p:sp>
      <p:sp>
        <p:nvSpPr>
          <p:cNvPr id="3" name="Subtitle 2">
            <a:extLst>
              <a:ext uri="{FF2B5EF4-FFF2-40B4-BE49-F238E27FC236}">
                <a16:creationId xmlns:a16="http://schemas.microsoft.com/office/drawing/2014/main" id="{A1D4DF6D-F695-6871-8658-BCDBFA08A105}"/>
              </a:ext>
            </a:extLst>
          </p:cNvPr>
          <p:cNvSpPr>
            <a:spLocks noGrp="1"/>
          </p:cNvSpPr>
          <p:nvPr>
            <p:ph type="subTitle" idx="1"/>
          </p:nvPr>
        </p:nvSpPr>
        <p:spPr>
          <a:xfrm>
            <a:off x="4386434" y="1096815"/>
            <a:ext cx="6594768" cy="1951523"/>
          </a:xfrm>
        </p:spPr>
        <p:txBody>
          <a:bodyPr>
            <a:noAutofit/>
          </a:bodyPr>
          <a:lstStyle/>
          <a:p>
            <a:r>
              <a:rPr lang="en-ID" sz="1800" b="0" i="0" u="none" strike="noStrike" baseline="0" dirty="0">
                <a:solidFill>
                  <a:schemeClr val="bg1"/>
                </a:solidFill>
                <a:latin typeface="Calibri" panose="020F0502020204030204" pitchFamily="34" charset="0"/>
              </a:rPr>
              <a:t>Kami </a:t>
            </a:r>
            <a:r>
              <a:rPr lang="en-ID" sz="1800" b="0" i="0" u="none" strike="noStrike" baseline="0" dirty="0" err="1">
                <a:solidFill>
                  <a:schemeClr val="bg1"/>
                </a:solidFill>
                <a:latin typeface="Calibri" panose="020F0502020204030204" pitchFamily="34" charset="0"/>
              </a:rPr>
              <a:t>telah</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menyediakan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contoh</a:t>
            </a:r>
            <a:r>
              <a:rPr lang="en-ID" sz="1800" b="0" i="0" u="none" strike="noStrike" baseline="0" dirty="0">
                <a:solidFill>
                  <a:schemeClr val="bg1"/>
                </a:solidFill>
                <a:latin typeface="Calibri" panose="020F0502020204030204" pitchFamily="34" charset="0"/>
              </a:rPr>
              <a:t> data </a:t>
            </a:r>
            <a:r>
              <a:rPr lang="en-ID" sz="1800" b="0" i="0" u="none" strike="noStrike" baseline="0" dirty="0" err="1">
                <a:solidFill>
                  <a:schemeClr val="bg1"/>
                </a:solidFill>
                <a:latin typeface="Calibri" panose="020F0502020204030204" pitchFamily="34" charset="0"/>
              </a:rPr>
              <a:t>produk</a:t>
            </a:r>
            <a:r>
              <a:rPr lang="en-ID" sz="1800" b="0" i="0" u="none" strike="noStrike" baseline="0" dirty="0">
                <a:solidFill>
                  <a:schemeClr val="bg1"/>
                </a:solidFill>
                <a:latin typeface="Calibri" panose="020F0502020204030204" pitchFamily="34" charset="0"/>
              </a:rPr>
              <a:t> di Sephora. Dari data </a:t>
            </a:r>
            <a:r>
              <a:rPr lang="en-ID" sz="1800" b="0" i="0" u="none" strike="noStrike" baseline="0" dirty="0" err="1">
                <a:solidFill>
                  <a:schemeClr val="bg1"/>
                </a:solidFill>
                <a:latin typeface="Calibri" panose="020F0502020204030204" pitchFamily="34" charset="0"/>
              </a:rPr>
              <a:t>ini</a:t>
            </a:r>
            <a:r>
              <a:rPr lang="en-ID" sz="1800" b="0" i="0" u="none" strike="noStrike" baseline="0" dirty="0">
                <a:solidFill>
                  <a:schemeClr val="bg1"/>
                </a:solidFill>
                <a:latin typeface="Calibri" panose="020F0502020204030204" pitchFamily="34" charset="0"/>
              </a:rPr>
              <a:t>, kami </a:t>
            </a:r>
            <a:r>
              <a:rPr lang="en-ID" sz="1800" b="0" i="0" u="none" strike="noStrike" baseline="0" dirty="0" err="1">
                <a:solidFill>
                  <a:schemeClr val="bg1"/>
                </a:solidFill>
                <a:latin typeface="Calibri" panose="020F0502020204030204" pitchFamily="34" charset="0"/>
              </a:rPr>
              <a:t>ingin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tahu</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wawasan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apa</a:t>
            </a:r>
            <a:r>
              <a:rPr lang="en-ID" sz="1800" b="0" i="0" u="none" strike="noStrike" baseline="0" dirty="0">
                <a:solidFill>
                  <a:schemeClr val="bg1"/>
                </a:solidFill>
                <a:latin typeface="Calibri" panose="020F0502020204030204" pitchFamily="34" charset="0"/>
              </a:rPr>
              <a:t> yang </a:t>
            </a:r>
            <a:r>
              <a:rPr lang="en-ID" sz="1800" b="0" i="0" u="none" strike="noStrike" baseline="0" dirty="0" err="1">
                <a:solidFill>
                  <a:schemeClr val="bg1"/>
                </a:solidFill>
                <a:latin typeface="Calibri" panose="020F0502020204030204" pitchFamily="34" charset="0"/>
              </a:rPr>
              <a:t>bisa</a:t>
            </a:r>
            <a:r>
              <a:rPr lang="en-ID" sz="1800" b="0" i="0" u="none" strike="noStrike" baseline="0" dirty="0">
                <a:solidFill>
                  <a:schemeClr val="bg1"/>
                </a:solidFill>
                <a:latin typeface="Calibri" panose="020F0502020204030204" pitchFamily="34" charset="0"/>
              </a:rPr>
              <a:t> Anda </a:t>
            </a:r>
            <a:r>
              <a:rPr lang="en-ID" sz="1800" b="0" i="0" u="none" strike="noStrike" baseline="0" dirty="0" err="1">
                <a:solidFill>
                  <a:schemeClr val="bg1"/>
                </a:solidFill>
                <a:latin typeface="Calibri" panose="020F0502020204030204" pitchFamily="34" charset="0"/>
              </a:rPr>
              <a:t>dapatkan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Beberapa</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bagian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dari</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wawasan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harus</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terkait</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dengan</a:t>
            </a:r>
            <a:r>
              <a:rPr lang="en-ID" sz="1800" b="0" i="0" u="none" strike="noStrike" baseline="0" dirty="0">
                <a:solidFill>
                  <a:schemeClr val="bg1"/>
                </a:solidFill>
                <a:latin typeface="Calibri" panose="020F0502020204030204" pitchFamily="34" charset="0"/>
              </a:rPr>
              <a:t> model </a:t>
            </a:r>
            <a:r>
              <a:rPr lang="en-ID" sz="1800" b="0" i="0" u="none" strike="noStrike" baseline="0" dirty="0" err="1">
                <a:solidFill>
                  <a:schemeClr val="bg1"/>
                </a:solidFill>
                <a:latin typeface="Calibri" panose="020F0502020204030204" pitchFamily="34" charset="0"/>
              </a:rPr>
              <a:t>pembelajaran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mesin</a:t>
            </a:r>
            <a:r>
              <a:rPr lang="en-ID" sz="1800" b="0" i="0" u="none" strike="noStrike" baseline="0" dirty="0">
                <a:solidFill>
                  <a:schemeClr val="bg1"/>
                </a:solidFill>
                <a:latin typeface="Calibri" panose="020F0502020204030204" pitchFamily="34" charset="0"/>
              </a:rPr>
              <a:t> dan </a:t>
            </a:r>
            <a:r>
              <a:rPr lang="en-ID" sz="1800" b="0" i="0" u="none" strike="noStrike" baseline="0" dirty="0" err="1">
                <a:solidFill>
                  <a:schemeClr val="bg1"/>
                </a:solidFill>
                <a:latin typeface="Calibri" panose="020F0502020204030204" pitchFamily="34" charset="0"/>
              </a:rPr>
              <a:t>visualisasi</a:t>
            </a:r>
            <a:r>
              <a:rPr lang="en-ID" sz="1800" b="0" i="0" u="none" strike="noStrike" baseline="0" dirty="0">
                <a:solidFill>
                  <a:schemeClr val="bg1"/>
                </a:solidFill>
                <a:latin typeface="Calibri" panose="020F0502020204030204" pitchFamily="34" charset="0"/>
              </a:rPr>
              <a:t> data. </a:t>
            </a:r>
          </a:p>
          <a:p>
            <a:r>
              <a:rPr lang="en-ID" sz="1800" b="0" i="0" u="none" strike="noStrike" baseline="0" dirty="0">
                <a:solidFill>
                  <a:schemeClr val="bg1"/>
                </a:solidFill>
                <a:latin typeface="Calibri" panose="020F0502020204030204" pitchFamily="34" charset="0"/>
              </a:rPr>
              <a:t>Data: https://binapertiwi.link/filesdatascientisttest </a:t>
            </a:r>
            <a:endParaRPr lang="en-US" sz="1400"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CF7CFB81-64BE-4BCC-D1EE-BDBCBA5EBB56}"/>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305C0BC3-6E1E-2575-87EC-6793399FC07E}"/>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C18B2F98-40B9-BC1C-1663-8C936B63F4D7}"/>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59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A2B0-3761-36B4-2343-11E22C910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BF2B8-EBB5-E519-8D32-F9E185054760}"/>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10B0F22F-F041-49B8-AD01-5251FD89434A}"/>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C34CE17E-3171-0213-DACF-7C27734D52A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F6569F4D-C26C-DB4B-9F93-BD0F46BEAFA3}"/>
              </a:ext>
            </a:extLst>
          </p:cNvPr>
          <p:cNvSpPr txBox="1"/>
          <p:nvPr/>
        </p:nvSpPr>
        <p:spPr>
          <a:xfrm>
            <a:off x="593035" y="1305005"/>
            <a:ext cx="3518535" cy="923330"/>
          </a:xfrm>
          <a:prstGeom prst="rect">
            <a:avLst/>
          </a:prstGeom>
          <a:noFill/>
        </p:spPr>
        <p:txBody>
          <a:bodyPr wrap="square">
            <a:spAutoFit/>
          </a:bodyPr>
          <a:lstStyle/>
          <a:p>
            <a:pPr marL="342900" indent="-342900" algn="l">
              <a:buAutoNum type="arabicPeriod"/>
            </a:pPr>
            <a:r>
              <a:rPr lang="it-IT" dirty="0">
                <a:solidFill>
                  <a:schemeClr val="bg1"/>
                </a:solidFill>
                <a:latin typeface="Calibri" panose="020F0502020204030204" pitchFamily="34" charset="0"/>
              </a:rPr>
              <a:t>Tahapan Awal Data Examination</a:t>
            </a:r>
          </a:p>
          <a:p>
            <a:pPr marL="342900" indent="-342900" algn="l">
              <a:buAutoNum type="arabicPeriod"/>
            </a:pPr>
            <a:endParaRPr lang="it-IT" sz="1800" dirty="0">
              <a:solidFill>
                <a:schemeClr val="bg1"/>
              </a:solidFill>
              <a:latin typeface="Calibri" panose="020F0502020204030204" pitchFamily="34" charset="0"/>
            </a:endParaRPr>
          </a:p>
          <a:p>
            <a:pPr algn="l"/>
            <a:r>
              <a:rPr lang="it-IT" dirty="0">
                <a:solidFill>
                  <a:schemeClr val="bg1"/>
                </a:solidFill>
                <a:latin typeface="Calibri" panose="020F0502020204030204" pitchFamily="34" charset="0"/>
              </a:rPr>
              <a:t>Jumlah fitur data ‘train’ = 16</a:t>
            </a:r>
          </a:p>
        </p:txBody>
      </p:sp>
      <p:sp>
        <p:nvSpPr>
          <p:cNvPr id="10" name="Rectangle 9">
            <a:extLst>
              <a:ext uri="{FF2B5EF4-FFF2-40B4-BE49-F238E27FC236}">
                <a16:creationId xmlns:a16="http://schemas.microsoft.com/office/drawing/2014/main" id="{0A1CCD3B-8A70-2700-3BB3-8198BA5FD3FE}"/>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7" name="Picture 6">
            <a:extLst>
              <a:ext uri="{FF2B5EF4-FFF2-40B4-BE49-F238E27FC236}">
                <a16:creationId xmlns:a16="http://schemas.microsoft.com/office/drawing/2014/main" id="{0136B2C1-DABC-B78C-34A9-D78A1801E820}"/>
              </a:ext>
            </a:extLst>
          </p:cNvPr>
          <p:cNvPicPr>
            <a:picLocks noChangeAspect="1"/>
          </p:cNvPicPr>
          <p:nvPr/>
        </p:nvPicPr>
        <p:blipFill>
          <a:blip r:embed="rId3"/>
          <a:stretch>
            <a:fillRect/>
          </a:stretch>
        </p:blipFill>
        <p:spPr>
          <a:xfrm>
            <a:off x="686211" y="2291352"/>
            <a:ext cx="3518536" cy="3238567"/>
          </a:xfrm>
          <a:prstGeom prst="rect">
            <a:avLst/>
          </a:prstGeom>
        </p:spPr>
      </p:pic>
      <p:sp>
        <p:nvSpPr>
          <p:cNvPr id="11" name="TextBox 10">
            <a:extLst>
              <a:ext uri="{FF2B5EF4-FFF2-40B4-BE49-F238E27FC236}">
                <a16:creationId xmlns:a16="http://schemas.microsoft.com/office/drawing/2014/main" id="{26676E15-D964-2319-0DCF-0E04620A7DF2}"/>
              </a:ext>
            </a:extLst>
          </p:cNvPr>
          <p:cNvSpPr txBox="1"/>
          <p:nvPr/>
        </p:nvSpPr>
        <p:spPr>
          <a:xfrm>
            <a:off x="6516841" y="1769649"/>
            <a:ext cx="3518535" cy="369332"/>
          </a:xfrm>
          <a:prstGeom prst="rect">
            <a:avLst/>
          </a:prstGeom>
          <a:noFill/>
        </p:spPr>
        <p:txBody>
          <a:bodyPr wrap="square">
            <a:spAutoFit/>
          </a:bodyPr>
          <a:lstStyle/>
          <a:p>
            <a:pPr algn="l"/>
            <a:r>
              <a:rPr lang="it-IT" sz="1800" dirty="0">
                <a:solidFill>
                  <a:schemeClr val="bg1"/>
                </a:solidFill>
                <a:latin typeface="Calibri" panose="020F0502020204030204" pitchFamily="34" charset="0"/>
              </a:rPr>
              <a:t>Jumlah fitur</a:t>
            </a:r>
            <a:r>
              <a:rPr lang="it-IT" dirty="0">
                <a:solidFill>
                  <a:schemeClr val="bg1"/>
                </a:solidFill>
                <a:latin typeface="Calibri" panose="020F0502020204030204" pitchFamily="34" charset="0"/>
              </a:rPr>
              <a:t> data ‘test’ = 20</a:t>
            </a:r>
            <a:endParaRPr lang="en-US" sz="1800" dirty="0">
              <a:solidFill>
                <a:schemeClr val="bg1"/>
              </a:solidFill>
            </a:endParaRPr>
          </a:p>
        </p:txBody>
      </p:sp>
      <p:pic>
        <p:nvPicPr>
          <p:cNvPr id="13" name="Picture 12">
            <a:extLst>
              <a:ext uri="{FF2B5EF4-FFF2-40B4-BE49-F238E27FC236}">
                <a16:creationId xmlns:a16="http://schemas.microsoft.com/office/drawing/2014/main" id="{E9B60C92-0DC6-38B5-D120-EE385FD281CC}"/>
              </a:ext>
            </a:extLst>
          </p:cNvPr>
          <p:cNvPicPr>
            <a:picLocks noChangeAspect="1"/>
          </p:cNvPicPr>
          <p:nvPr/>
        </p:nvPicPr>
        <p:blipFill>
          <a:blip r:embed="rId4"/>
          <a:stretch>
            <a:fillRect/>
          </a:stretch>
        </p:blipFill>
        <p:spPr>
          <a:xfrm>
            <a:off x="6630837" y="2138981"/>
            <a:ext cx="3894157" cy="3932261"/>
          </a:xfrm>
          <a:prstGeom prst="rect">
            <a:avLst/>
          </a:prstGeom>
        </p:spPr>
      </p:pic>
    </p:spTree>
    <p:extLst>
      <p:ext uri="{BB962C8B-B14F-4D97-AF65-F5344CB8AC3E}">
        <p14:creationId xmlns:p14="http://schemas.microsoft.com/office/powerpoint/2010/main" val="138047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CFF6E-ECC0-B457-9174-CBDDA3470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E2852-ADBA-4BEF-62A2-8F15372EDBB2}"/>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924771ED-6E49-8152-768C-7230E02C6BB2}"/>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F626D468-85EF-6288-1A89-2DCF4CB22EA0}"/>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8" name="TextBox 7">
            <a:extLst>
              <a:ext uri="{FF2B5EF4-FFF2-40B4-BE49-F238E27FC236}">
                <a16:creationId xmlns:a16="http://schemas.microsoft.com/office/drawing/2014/main" id="{E06EEB08-BA8B-E4A1-D061-626998523E68}"/>
              </a:ext>
            </a:extLst>
          </p:cNvPr>
          <p:cNvSpPr txBox="1"/>
          <p:nvPr/>
        </p:nvSpPr>
        <p:spPr>
          <a:xfrm>
            <a:off x="593035" y="941772"/>
            <a:ext cx="9843052" cy="923330"/>
          </a:xfrm>
          <a:prstGeom prst="rect">
            <a:avLst/>
          </a:prstGeom>
          <a:noFill/>
        </p:spPr>
        <p:txBody>
          <a:bodyPr wrap="square">
            <a:spAutoFit/>
          </a:bodyPr>
          <a:lstStyle/>
          <a:p>
            <a:pPr algn="l"/>
            <a:r>
              <a:rPr lang="it-IT" dirty="0">
                <a:solidFill>
                  <a:schemeClr val="bg1"/>
                </a:solidFill>
                <a:latin typeface="Calibri" panose="020F0502020204030204" pitchFamily="34" charset="0"/>
              </a:rPr>
              <a:t>Visualisasi Data </a:t>
            </a:r>
          </a:p>
          <a:p>
            <a:pPr marL="342900" indent="-342900" algn="l">
              <a:buAutoNum type="arabicPeriod"/>
            </a:pPr>
            <a:r>
              <a:rPr lang="it-IT" sz="1800" dirty="0">
                <a:solidFill>
                  <a:schemeClr val="bg1"/>
                </a:solidFill>
                <a:latin typeface="Calibri" panose="020F0502020204030204" pitchFamily="34" charset="0"/>
              </a:rPr>
              <a:t>Show </a:t>
            </a:r>
            <a:r>
              <a:rPr lang="en-US" b="1" i="0" dirty="0">
                <a:solidFill>
                  <a:srgbClr val="F8FAFF"/>
                </a:solidFill>
                <a:effectLst/>
                <a:latin typeface="DeepSeek-CJK-patch"/>
              </a:rPr>
              <a:t>Top 10 Brands by Product Count with </a:t>
            </a:r>
            <a:r>
              <a:rPr lang="en-US" b="1" i="0" dirty="0" err="1">
                <a:solidFill>
                  <a:srgbClr val="F8FAFF"/>
                </a:solidFill>
                <a:effectLst/>
                <a:latin typeface="DeepSeek-CJK-patch"/>
              </a:rPr>
              <a:t>BarPlot</a:t>
            </a:r>
            <a:endParaRPr lang="en-US" b="1" i="0" dirty="0">
              <a:solidFill>
                <a:srgbClr val="F8FAFF"/>
              </a:solidFill>
              <a:effectLst/>
              <a:latin typeface="DeepSeek-CJK-patch"/>
            </a:endParaRPr>
          </a:p>
          <a:p>
            <a:pPr algn="l"/>
            <a:endParaRPr lang="it-IT" sz="1800" dirty="0">
              <a:solidFill>
                <a:schemeClr val="bg1"/>
              </a:solidFill>
              <a:latin typeface="Calibri" panose="020F0502020204030204" pitchFamily="34" charset="0"/>
            </a:endParaRPr>
          </a:p>
        </p:txBody>
      </p:sp>
      <p:sp>
        <p:nvSpPr>
          <p:cNvPr id="4" name="Rectangle 3">
            <a:extLst>
              <a:ext uri="{FF2B5EF4-FFF2-40B4-BE49-F238E27FC236}">
                <a16:creationId xmlns:a16="http://schemas.microsoft.com/office/drawing/2014/main" id="{889F3C9D-2FF9-6ED1-69BE-4FC202FD0988}"/>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052" name="Picture 4">
            <a:extLst>
              <a:ext uri="{FF2B5EF4-FFF2-40B4-BE49-F238E27FC236}">
                <a16:creationId xmlns:a16="http://schemas.microsoft.com/office/drawing/2014/main" id="{3F8E5FF0-7C75-B67C-5317-6D1D8B78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168" y="1966559"/>
            <a:ext cx="6435021" cy="33641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1C69EC-7277-DE73-0ABC-930082D442B3}"/>
              </a:ext>
            </a:extLst>
          </p:cNvPr>
          <p:cNvSpPr txBox="1"/>
          <p:nvPr/>
        </p:nvSpPr>
        <p:spPr>
          <a:xfrm>
            <a:off x="5486398" y="5330662"/>
            <a:ext cx="6241190" cy="430887"/>
          </a:xfrm>
          <a:prstGeom prst="rect">
            <a:avLst/>
          </a:prstGeom>
          <a:noFill/>
        </p:spPr>
        <p:txBody>
          <a:bodyPr wrap="square" rtlCol="0">
            <a:spAutoFit/>
          </a:bodyPr>
          <a:lstStyle/>
          <a:p>
            <a:r>
              <a:rPr lang="en-ID" sz="1100" dirty="0">
                <a:solidFill>
                  <a:schemeClr val="bg1"/>
                </a:solidFill>
              </a:rPr>
              <a:t>Brand </a:t>
            </a:r>
            <a:r>
              <a:rPr lang="en-ID" sz="1100" dirty="0" err="1">
                <a:solidFill>
                  <a:schemeClr val="bg1"/>
                </a:solidFill>
              </a:rPr>
              <a:t>milik</a:t>
            </a:r>
            <a:r>
              <a:rPr lang="en-ID" sz="1100" dirty="0">
                <a:solidFill>
                  <a:schemeClr val="bg1"/>
                </a:solidFill>
              </a:rPr>
              <a:t> Sephora </a:t>
            </a:r>
            <a:r>
              <a:rPr lang="en-ID" sz="1100" dirty="0" err="1">
                <a:solidFill>
                  <a:schemeClr val="bg1"/>
                </a:solidFill>
              </a:rPr>
              <a:t>sendiri</a:t>
            </a:r>
            <a:r>
              <a:rPr lang="en-ID" sz="1100" dirty="0">
                <a:solidFill>
                  <a:schemeClr val="bg1"/>
                </a:solidFill>
              </a:rPr>
              <a:t>, </a:t>
            </a:r>
            <a:r>
              <a:rPr lang="en-ID" sz="1100" dirty="0" err="1">
                <a:solidFill>
                  <a:schemeClr val="bg1"/>
                </a:solidFill>
              </a:rPr>
              <a:t>yaitu</a:t>
            </a:r>
            <a:r>
              <a:rPr lang="en-ID" sz="1100" dirty="0">
                <a:solidFill>
                  <a:schemeClr val="bg1"/>
                </a:solidFill>
              </a:rPr>
              <a:t> “SEPHORA COLLECTION” </a:t>
            </a:r>
            <a:r>
              <a:rPr lang="en-ID" sz="1100" dirty="0" err="1">
                <a:solidFill>
                  <a:schemeClr val="bg1"/>
                </a:solidFill>
              </a:rPr>
              <a:t>mendominasi</a:t>
            </a:r>
            <a:r>
              <a:rPr lang="en-ID" sz="1100" dirty="0">
                <a:solidFill>
                  <a:schemeClr val="bg1"/>
                </a:solidFill>
              </a:rPr>
              <a:t>. </a:t>
            </a:r>
            <a:r>
              <a:rPr lang="en-ID" sz="1100" dirty="0" err="1">
                <a:solidFill>
                  <a:schemeClr val="bg1"/>
                </a:solidFill>
              </a:rPr>
              <a:t>Disusul</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produk</a:t>
            </a:r>
            <a:r>
              <a:rPr lang="en-ID" sz="1100" dirty="0">
                <a:solidFill>
                  <a:schemeClr val="bg1"/>
                </a:solidFill>
              </a:rPr>
              <a:t> </a:t>
            </a:r>
            <a:r>
              <a:rPr lang="en-ID" sz="1100" dirty="0" err="1">
                <a:solidFill>
                  <a:schemeClr val="bg1"/>
                </a:solidFill>
              </a:rPr>
              <a:t>dari</a:t>
            </a:r>
            <a:r>
              <a:rPr lang="en-ID" sz="1100" dirty="0">
                <a:solidFill>
                  <a:schemeClr val="bg1"/>
                </a:solidFill>
              </a:rPr>
              <a:t> brand “CLINIQUE” dan “Kiehl’s Since 1851”</a:t>
            </a:r>
          </a:p>
        </p:txBody>
      </p:sp>
      <p:sp>
        <p:nvSpPr>
          <p:cNvPr id="7" name="Content Placeholder 2">
            <a:extLst>
              <a:ext uri="{FF2B5EF4-FFF2-40B4-BE49-F238E27FC236}">
                <a16:creationId xmlns:a16="http://schemas.microsoft.com/office/drawing/2014/main" id="{74C4C809-1D39-878F-CB4B-367FDC13A8BD}"/>
              </a:ext>
            </a:extLst>
          </p:cNvPr>
          <p:cNvSpPr txBox="1">
            <a:spLocks/>
          </p:cNvSpPr>
          <p:nvPr/>
        </p:nvSpPr>
        <p:spPr>
          <a:xfrm>
            <a:off x="593035" y="2191095"/>
            <a:ext cx="4893363" cy="3219838"/>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425"/>
              </a:lnSpc>
            </a:pPr>
            <a:r>
              <a:rPr lang="en-ID" sz="1400" b="0" dirty="0">
                <a:solidFill>
                  <a:srgbClr val="82B76C"/>
                </a:solidFill>
                <a:effectLst/>
                <a:latin typeface="Courier New" panose="02070309020205020404" pitchFamily="49" charset="0"/>
              </a:rPr>
              <a:t># </a:t>
            </a:r>
            <a:r>
              <a:rPr lang="en-ID" sz="1400" b="0" dirty="0" err="1">
                <a:solidFill>
                  <a:srgbClr val="82B76C"/>
                </a:solidFill>
                <a:effectLst/>
                <a:latin typeface="Courier New" panose="02070309020205020404" pitchFamily="49" charset="0"/>
              </a:rPr>
              <a:t>Visualisasi</a:t>
            </a:r>
            <a:r>
              <a:rPr lang="en-ID" sz="1400" b="0" dirty="0">
                <a:solidFill>
                  <a:srgbClr val="82B76C"/>
                </a:solidFill>
                <a:effectLst/>
                <a:latin typeface="Courier New" panose="02070309020205020404" pitchFamily="49" charset="0"/>
              </a:rPr>
              <a:t> 1</a:t>
            </a:r>
            <a:endParaRPr lang="en-ID" sz="1400" b="0" dirty="0">
              <a:solidFill>
                <a:srgbClr val="C99CC6"/>
              </a:solidFill>
              <a:effectLst/>
              <a:latin typeface="Courier New" panose="02070309020205020404" pitchFamily="49" charset="0"/>
            </a:endParaRPr>
          </a:p>
          <a:p>
            <a:pPr>
              <a:lnSpc>
                <a:spcPts val="1425"/>
              </a:lnSpc>
            </a:pPr>
            <a:r>
              <a:rPr lang="en-ID" sz="1400" b="0" dirty="0">
                <a:solidFill>
                  <a:srgbClr val="C99CC6"/>
                </a:solidFill>
                <a:effectLst/>
                <a:latin typeface="Courier New" panose="02070309020205020404" pitchFamily="49" charset="0"/>
              </a:rPr>
              <a:t>if</a:t>
            </a:r>
            <a:r>
              <a:rPr lang="en-ID" sz="1400" b="0" dirty="0">
                <a:solidFill>
                  <a:srgbClr val="D4D4D4"/>
                </a:solidFill>
                <a:effectLst/>
                <a:latin typeface="Courier New" panose="02070309020205020404" pitchFamily="49" charset="0"/>
              </a:rPr>
              <a:t> </a:t>
            </a:r>
            <a:r>
              <a:rPr lang="en-ID" sz="1400" b="0" dirty="0">
                <a:solidFill>
                  <a:srgbClr val="CE9178"/>
                </a:solidFill>
                <a:effectLst/>
                <a:latin typeface="Courier New" panose="02070309020205020404" pitchFamily="49" charset="0"/>
              </a:rPr>
              <a:t>"brand"</a:t>
            </a:r>
            <a:r>
              <a:rPr lang="en-ID" sz="1400" b="0" dirty="0">
                <a:solidFill>
                  <a:srgbClr val="D4D4D4"/>
                </a:solidFill>
                <a:effectLst/>
                <a:latin typeface="Courier New" panose="02070309020205020404" pitchFamily="49" charset="0"/>
              </a:rPr>
              <a:t> </a:t>
            </a:r>
            <a:r>
              <a:rPr lang="en-ID" sz="1400" b="0" dirty="0">
                <a:solidFill>
                  <a:srgbClr val="82C6FF"/>
                </a:solidFill>
                <a:effectLst/>
                <a:latin typeface="Courier New" panose="02070309020205020404" pitchFamily="49" charset="0"/>
              </a:rPr>
              <a:t>not</a:t>
            </a:r>
            <a:r>
              <a:rPr lang="en-ID" sz="1400" b="0" dirty="0">
                <a:solidFill>
                  <a:srgbClr val="D4D4D4"/>
                </a:solidFill>
                <a:effectLst/>
                <a:latin typeface="Courier New" panose="02070309020205020404" pitchFamily="49" charset="0"/>
              </a:rPr>
              <a:t> </a:t>
            </a:r>
            <a:r>
              <a:rPr lang="en-ID" sz="1400" b="0" dirty="0">
                <a:solidFill>
                  <a:srgbClr val="82C6FF"/>
                </a:solidFill>
                <a:effectLst/>
                <a:latin typeface="Courier New" panose="02070309020205020404" pitchFamily="49" charset="0"/>
              </a:rPr>
              <a:t>in</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df.columns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a:solidFill>
                  <a:srgbClr val="C99CC6"/>
                </a:solidFill>
                <a:effectLst/>
                <a:latin typeface="Courier New" panose="02070309020205020404" pitchFamily="49" charset="0"/>
              </a:rPr>
              <a:t>raise</a:t>
            </a:r>
            <a:r>
              <a:rPr lang="en-ID" sz="1400" b="0" dirty="0">
                <a:solidFill>
                  <a:srgbClr val="D4D4D4"/>
                </a:solidFill>
                <a:effectLst/>
                <a:latin typeface="Courier New" panose="02070309020205020404" pitchFamily="49" charset="0"/>
              </a:rPr>
              <a:t> </a:t>
            </a:r>
            <a:r>
              <a:rPr lang="en-ID" sz="1400" b="0" dirty="0" err="1">
                <a:solidFill>
                  <a:srgbClr val="4EC9B0"/>
                </a:solidFill>
                <a:effectLst/>
                <a:latin typeface="Courier New" panose="02070309020205020404" pitchFamily="49" charset="0"/>
              </a:rPr>
              <a:t>ValueError</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"Kolom 'Brand' </a:t>
            </a:r>
            <a:r>
              <a:rPr lang="en-ID" sz="1400" b="0" dirty="0" err="1">
                <a:solidFill>
                  <a:srgbClr val="CE9178"/>
                </a:solidFill>
                <a:effectLst/>
                <a:latin typeface="Courier New" panose="02070309020205020404" pitchFamily="49" charset="0"/>
              </a:rPr>
              <a:t>tidak</a:t>
            </a:r>
            <a:r>
              <a:rPr lang="en-ID" sz="1400" b="0" dirty="0">
                <a:solidFill>
                  <a:srgbClr val="CE9178"/>
                </a:solidFill>
                <a:effectLst/>
                <a:latin typeface="Courier New" panose="02070309020205020404" pitchFamily="49" charset="0"/>
              </a:rPr>
              <a:t> </a:t>
            </a:r>
            <a:r>
              <a:rPr lang="en-ID" sz="1400" b="0" dirty="0" err="1">
                <a:solidFill>
                  <a:srgbClr val="CE9178"/>
                </a:solidFill>
                <a:effectLst/>
                <a:latin typeface="Courier New" panose="02070309020205020404" pitchFamily="49" charset="0"/>
              </a:rPr>
              <a:t>ditemukan</a:t>
            </a:r>
            <a:r>
              <a:rPr lang="en-ID" sz="1400" b="0" dirty="0">
                <a:solidFill>
                  <a:srgbClr val="CE9178"/>
                </a:solidFill>
                <a:effectLst/>
                <a:latin typeface="Courier New" panose="02070309020205020404" pitchFamily="49" charset="0"/>
              </a:rPr>
              <a:t> </a:t>
            </a:r>
            <a:r>
              <a:rPr lang="en-ID" sz="1400" b="0" dirty="0" err="1">
                <a:solidFill>
                  <a:srgbClr val="CE9178"/>
                </a:solidFill>
                <a:effectLst/>
                <a:latin typeface="Courier New" panose="02070309020205020404" pitchFamily="49" charset="0"/>
              </a:rPr>
              <a:t>dalam</a:t>
            </a:r>
            <a:r>
              <a:rPr lang="en-ID" sz="1400" b="0" dirty="0">
                <a:solidFill>
                  <a:srgbClr val="CE9178"/>
                </a:solidFill>
                <a:effectLst/>
                <a:latin typeface="Courier New" panose="02070309020205020404" pitchFamily="49" charset="0"/>
              </a:rPr>
              <a:t> dataset."</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err="1">
                <a:solidFill>
                  <a:srgbClr val="D4D4D4"/>
                </a:solidFill>
                <a:effectLst/>
                <a:latin typeface="Courier New" panose="02070309020205020404" pitchFamily="49" charset="0"/>
              </a:rPr>
              <a:t>brand_counts</a:t>
            </a:r>
            <a:r>
              <a:rPr lang="en-ID" sz="1400" b="0" dirty="0">
                <a:solidFill>
                  <a:srgbClr val="D4D4D4"/>
                </a:solidFill>
                <a:effectLst/>
                <a:latin typeface="Courier New" panose="02070309020205020404" pitchFamily="49" charset="0"/>
              </a:rPr>
              <a:t> = </a:t>
            </a:r>
            <a:r>
              <a:rPr lang="en-ID" sz="1400" b="0" dirty="0" err="1">
                <a:solidFill>
                  <a:srgbClr val="D4D4D4"/>
                </a:solidFill>
                <a:effectLst/>
                <a:latin typeface="Courier New" panose="02070309020205020404" pitchFamily="49" charset="0"/>
              </a:rPr>
              <a:t>df</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'brand'</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value_counts</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a:solidFill>
                  <a:srgbClr val="D4D4D4"/>
                </a:solidFill>
                <a:effectLst/>
                <a:latin typeface="Courier New" panose="02070309020205020404" pitchFamily="49" charset="0"/>
              </a:rPr>
              <a:t>top_10_brands = </a:t>
            </a:r>
            <a:r>
              <a:rPr lang="en-ID" sz="1400" b="0" dirty="0" err="1">
                <a:solidFill>
                  <a:srgbClr val="D4D4D4"/>
                </a:solidFill>
                <a:effectLst/>
                <a:latin typeface="Courier New" panose="02070309020205020404" pitchFamily="49" charset="0"/>
              </a:rPr>
              <a:t>brand_counts.head</a:t>
            </a:r>
            <a:r>
              <a:rPr lang="en-ID" sz="1400" b="0" dirty="0">
                <a:solidFill>
                  <a:srgbClr val="DCDCDC"/>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10</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a:solidFill>
                  <a:srgbClr val="DCDCAA"/>
                </a:solidFill>
                <a:effectLst/>
                <a:latin typeface="Courier New" panose="02070309020205020404" pitchFamily="49" charset="0"/>
              </a:rPr>
              <a:t>print</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"Top 10 Brands by Product Count:\n"</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top_10_brands</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err="1">
                <a:solidFill>
                  <a:srgbClr val="D4D4D4"/>
                </a:solidFill>
                <a:effectLst/>
                <a:latin typeface="Courier New" panose="02070309020205020404" pitchFamily="49" charset="0"/>
              </a:rPr>
              <a:t>plt.figure</a:t>
            </a:r>
            <a:r>
              <a:rPr lang="en-ID" sz="1400" b="0" dirty="0">
                <a:solidFill>
                  <a:srgbClr val="DCDCDC"/>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figsize</a:t>
            </a:r>
            <a:r>
              <a:rPr lang="en-ID" sz="1400" b="0" dirty="0">
                <a:solidFill>
                  <a:srgbClr val="D4D4D4"/>
                </a:solidFill>
                <a:effectLst/>
                <a:latin typeface="Courier New" panose="02070309020205020404" pitchFamily="49" charset="0"/>
              </a:rPr>
              <a:t>=</a:t>
            </a:r>
            <a:r>
              <a:rPr lang="en-ID" sz="1400" b="0" dirty="0">
                <a:solidFill>
                  <a:srgbClr val="DCDCDC"/>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12</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a:solidFill>
                  <a:srgbClr val="B5CEA8"/>
                </a:solidFill>
                <a:effectLst/>
                <a:latin typeface="Courier New" panose="02070309020205020404" pitchFamily="49" charset="0"/>
              </a:rPr>
              <a:t>6</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sns.barplot</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x=top_10_brands.values</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y=top_10_brands.index</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palette=</a:t>
            </a:r>
            <a:r>
              <a:rPr lang="en-ID" sz="1400" b="0" dirty="0">
                <a:solidFill>
                  <a:srgbClr val="CE9178"/>
                </a:solidFill>
                <a:effectLst/>
                <a:latin typeface="Courier New" panose="02070309020205020404" pitchFamily="49" charset="0"/>
              </a:rPr>
              <a:t>"</a:t>
            </a:r>
            <a:r>
              <a:rPr lang="en-ID" sz="1400" b="0" dirty="0" err="1">
                <a:solidFill>
                  <a:srgbClr val="CE9178"/>
                </a:solidFill>
                <a:effectLst/>
                <a:latin typeface="Courier New" panose="02070309020205020404" pitchFamily="49" charset="0"/>
              </a:rPr>
              <a:t>viridis</a:t>
            </a:r>
            <a:r>
              <a:rPr lang="en-ID" sz="1400" b="0" dirty="0">
                <a:solidFill>
                  <a:srgbClr val="CE9178"/>
                </a:solidFill>
                <a:effectLst/>
                <a:latin typeface="Courier New" panose="02070309020205020404" pitchFamily="49" charset="0"/>
              </a:rPr>
              <a:t>"</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plt.xlabel</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"Product Count"</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fontsize</a:t>
            </a:r>
            <a:r>
              <a:rPr lang="en-ID" sz="1400" b="0" dirty="0">
                <a:solidFill>
                  <a:srgbClr val="D4D4D4"/>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14</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plt.ylabel</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"Brand"</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fontsize</a:t>
            </a:r>
            <a:r>
              <a:rPr lang="en-ID" sz="1400" b="0" dirty="0">
                <a:solidFill>
                  <a:srgbClr val="D4D4D4"/>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14</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plt.title</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"Top 10 Brands by Product Count"</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fontsize</a:t>
            </a:r>
            <a:r>
              <a:rPr lang="en-ID" sz="1400" b="0" dirty="0">
                <a:solidFill>
                  <a:srgbClr val="D4D4D4"/>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16</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plt.tight_layout</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plt.show</a:t>
            </a:r>
            <a:r>
              <a:rPr lang="en-ID" sz="1400" b="0" dirty="0">
                <a:solidFill>
                  <a:srgbClr val="DCDCDC"/>
                </a:solidFill>
                <a:effectLst/>
                <a:latin typeface="Courier New" panose="02070309020205020404" pitchFamily="49" charset="0"/>
              </a:rPr>
              <a:t>()</a:t>
            </a:r>
            <a:endParaRPr lang="en-ID" sz="1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929587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FC74-87B1-92DD-C80F-347F98291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D708E-426B-0508-13EB-B4AA7D93B054}"/>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0A27E1B3-1161-A6C9-C990-49E611904F0E}"/>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D3ED5784-5773-601F-B551-FE913119A71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8" name="TextBox 7">
            <a:extLst>
              <a:ext uri="{FF2B5EF4-FFF2-40B4-BE49-F238E27FC236}">
                <a16:creationId xmlns:a16="http://schemas.microsoft.com/office/drawing/2014/main" id="{E7906A8A-1093-F8EA-27A5-80C732F68633}"/>
              </a:ext>
            </a:extLst>
          </p:cNvPr>
          <p:cNvSpPr txBox="1"/>
          <p:nvPr/>
        </p:nvSpPr>
        <p:spPr>
          <a:xfrm>
            <a:off x="593035" y="973921"/>
            <a:ext cx="9843052" cy="646331"/>
          </a:xfrm>
          <a:prstGeom prst="rect">
            <a:avLst/>
          </a:prstGeom>
          <a:noFill/>
        </p:spPr>
        <p:txBody>
          <a:bodyPr wrap="square">
            <a:spAutoFit/>
          </a:bodyPr>
          <a:lstStyle/>
          <a:p>
            <a:pPr algn="l"/>
            <a:r>
              <a:rPr lang="it-IT" dirty="0">
                <a:solidFill>
                  <a:schemeClr val="bg1"/>
                </a:solidFill>
                <a:latin typeface="Calibri" panose="020F0502020204030204" pitchFamily="34" charset="0"/>
              </a:rPr>
              <a:t>Visualisasi Data </a:t>
            </a:r>
          </a:p>
          <a:p>
            <a:pPr algn="l"/>
            <a:r>
              <a:rPr lang="en-ID" b="1" i="0" dirty="0">
                <a:solidFill>
                  <a:srgbClr val="F8FAFF"/>
                </a:solidFill>
                <a:effectLst/>
                <a:latin typeface="DeepSeek-CJK-patch"/>
              </a:rPr>
              <a:t>2. Price vs. Rating Correlation (Scatter Plot)</a:t>
            </a:r>
            <a:endParaRPr lang="it-IT" sz="1800" dirty="0">
              <a:solidFill>
                <a:schemeClr val="bg1"/>
              </a:solidFill>
              <a:latin typeface="Calibri" panose="020F0502020204030204" pitchFamily="34" charset="0"/>
            </a:endParaRPr>
          </a:p>
        </p:txBody>
      </p:sp>
      <p:sp>
        <p:nvSpPr>
          <p:cNvPr id="4" name="Rectangle 3">
            <a:extLst>
              <a:ext uri="{FF2B5EF4-FFF2-40B4-BE49-F238E27FC236}">
                <a16:creationId xmlns:a16="http://schemas.microsoft.com/office/drawing/2014/main" id="{6B479FAC-6E4E-4AB7-8216-FC4E2DB38BD5}"/>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A7DEE08A-72C6-9F1C-EE2F-28BA5E4779E2}"/>
              </a:ext>
            </a:extLst>
          </p:cNvPr>
          <p:cNvSpPr txBox="1"/>
          <p:nvPr/>
        </p:nvSpPr>
        <p:spPr>
          <a:xfrm>
            <a:off x="6096000" y="5260369"/>
            <a:ext cx="5948855" cy="1277273"/>
          </a:xfrm>
          <a:prstGeom prst="rect">
            <a:avLst/>
          </a:prstGeom>
          <a:noFill/>
        </p:spPr>
        <p:txBody>
          <a:bodyPr wrap="square" rtlCol="0">
            <a:spAutoFit/>
          </a:bodyPr>
          <a:lstStyle/>
          <a:p>
            <a:r>
              <a:rPr lang="en-ID" sz="1100" dirty="0">
                <a:solidFill>
                  <a:schemeClr val="bg1"/>
                </a:solidFill>
              </a:rPr>
              <a:t>Dari </a:t>
            </a:r>
            <a:r>
              <a:rPr lang="en-ID" sz="1100" dirty="0" err="1">
                <a:solidFill>
                  <a:schemeClr val="bg1"/>
                </a:solidFill>
              </a:rPr>
              <a:t>graf</a:t>
            </a:r>
            <a:r>
              <a:rPr lang="en-ID" sz="1100" dirty="0">
                <a:solidFill>
                  <a:schemeClr val="bg1"/>
                </a:solidFill>
              </a:rPr>
              <a:t> di </a:t>
            </a:r>
            <a:r>
              <a:rPr lang="en-ID" sz="1100" dirty="0" err="1">
                <a:solidFill>
                  <a:schemeClr val="bg1"/>
                </a:solidFill>
              </a:rPr>
              <a:t>atas</a:t>
            </a:r>
            <a:r>
              <a:rPr lang="en-ID" sz="1100" dirty="0">
                <a:solidFill>
                  <a:schemeClr val="bg1"/>
                </a:solidFill>
              </a:rPr>
              <a:t> </a:t>
            </a:r>
            <a:r>
              <a:rPr lang="en-ID" sz="1100" dirty="0" err="1">
                <a:solidFill>
                  <a:schemeClr val="bg1"/>
                </a:solidFill>
              </a:rPr>
              <a:t>dapat</a:t>
            </a:r>
            <a:r>
              <a:rPr lang="en-ID" sz="1100" dirty="0">
                <a:solidFill>
                  <a:schemeClr val="bg1"/>
                </a:solidFill>
              </a:rPr>
              <a:t> </a:t>
            </a:r>
            <a:r>
              <a:rPr lang="en-ID" sz="1100" dirty="0" err="1">
                <a:solidFill>
                  <a:schemeClr val="bg1"/>
                </a:solidFill>
              </a:rPr>
              <a:t>dilihat</a:t>
            </a:r>
            <a:r>
              <a:rPr lang="en-ID" sz="1100" dirty="0">
                <a:solidFill>
                  <a:schemeClr val="bg1"/>
                </a:solidFill>
              </a:rPr>
              <a:t> </a:t>
            </a:r>
            <a:r>
              <a:rPr lang="en-ID" sz="1100" dirty="0" err="1">
                <a:solidFill>
                  <a:schemeClr val="bg1"/>
                </a:solidFill>
              </a:rPr>
              <a:t>bahwa</a:t>
            </a:r>
            <a:r>
              <a:rPr lang="en-ID" sz="1100" dirty="0">
                <a:solidFill>
                  <a:schemeClr val="bg1"/>
                </a:solidFill>
              </a:rPr>
              <a:t> </a:t>
            </a:r>
            <a:r>
              <a:rPr lang="en-ID" sz="1100" dirty="0" err="1">
                <a:solidFill>
                  <a:schemeClr val="bg1"/>
                </a:solidFill>
              </a:rPr>
              <a:t>tidak</a:t>
            </a:r>
            <a:r>
              <a:rPr lang="en-ID" sz="1100" dirty="0">
                <a:solidFill>
                  <a:schemeClr val="bg1"/>
                </a:solidFill>
              </a:rPr>
              <a:t> </a:t>
            </a:r>
            <a:r>
              <a:rPr lang="en-ID" sz="1100" dirty="0" err="1">
                <a:solidFill>
                  <a:schemeClr val="bg1"/>
                </a:solidFill>
              </a:rPr>
              <a:t>ada</a:t>
            </a:r>
            <a:r>
              <a:rPr lang="en-ID" sz="1100" dirty="0">
                <a:solidFill>
                  <a:schemeClr val="bg1"/>
                </a:solidFill>
              </a:rPr>
              <a:t> </a:t>
            </a:r>
            <a:r>
              <a:rPr lang="en-ID" sz="1100" dirty="0" err="1">
                <a:solidFill>
                  <a:schemeClr val="bg1"/>
                </a:solidFill>
              </a:rPr>
              <a:t>korelasi</a:t>
            </a:r>
            <a:r>
              <a:rPr lang="en-ID" sz="1100" dirty="0">
                <a:solidFill>
                  <a:schemeClr val="bg1"/>
                </a:solidFill>
              </a:rPr>
              <a:t> linear </a:t>
            </a:r>
            <a:r>
              <a:rPr lang="en-ID" sz="1100" dirty="0" err="1">
                <a:solidFill>
                  <a:schemeClr val="bg1"/>
                </a:solidFill>
              </a:rPr>
              <a:t>antara</a:t>
            </a:r>
            <a:r>
              <a:rPr lang="en-ID" sz="1100" dirty="0">
                <a:solidFill>
                  <a:schemeClr val="bg1"/>
                </a:solidFill>
              </a:rPr>
              <a:t> ‘Harga’ dan ‘Rating’ </a:t>
            </a:r>
          </a:p>
          <a:p>
            <a:r>
              <a:rPr lang="en-ID" sz="1100" dirty="0" err="1">
                <a:solidFill>
                  <a:schemeClr val="bg1"/>
                </a:solidFill>
              </a:rPr>
              <a:t>Contoh</a:t>
            </a:r>
            <a:r>
              <a:rPr lang="en-ID" sz="1100" dirty="0">
                <a:solidFill>
                  <a:schemeClr val="bg1"/>
                </a:solidFill>
              </a:rPr>
              <a:t>: Ada </a:t>
            </a:r>
            <a:r>
              <a:rPr lang="en-ID" sz="1100" dirty="0" err="1">
                <a:solidFill>
                  <a:schemeClr val="bg1"/>
                </a:solidFill>
              </a:rPr>
              <a:t>produk</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harga</a:t>
            </a:r>
            <a:r>
              <a:rPr lang="en-ID" sz="1100" dirty="0">
                <a:solidFill>
                  <a:schemeClr val="bg1"/>
                </a:solidFill>
              </a:rPr>
              <a:t> </a:t>
            </a:r>
            <a:r>
              <a:rPr lang="en-ID" sz="1100" dirty="0" err="1">
                <a:solidFill>
                  <a:schemeClr val="bg1"/>
                </a:solidFill>
              </a:rPr>
              <a:t>tinggi</a:t>
            </a:r>
            <a:r>
              <a:rPr lang="en-ID" sz="1100" dirty="0">
                <a:solidFill>
                  <a:schemeClr val="bg1"/>
                </a:solidFill>
              </a:rPr>
              <a:t> (</a:t>
            </a:r>
            <a:r>
              <a:rPr lang="en-ID" sz="1100" dirty="0" err="1">
                <a:solidFill>
                  <a:schemeClr val="bg1"/>
                </a:solidFill>
              </a:rPr>
              <a:t>misalnya</a:t>
            </a:r>
            <a:r>
              <a:rPr lang="en-ID" sz="1100" dirty="0">
                <a:solidFill>
                  <a:schemeClr val="bg1"/>
                </a:solidFill>
              </a:rPr>
              <a:t> HERMÈS perfumes </a:t>
            </a:r>
            <a:r>
              <a:rPr lang="en-ID" sz="1100" dirty="0" err="1">
                <a:solidFill>
                  <a:schemeClr val="bg1"/>
                </a:solidFill>
              </a:rPr>
              <a:t>dengan</a:t>
            </a:r>
            <a:r>
              <a:rPr lang="en-ID" sz="1100" dirty="0">
                <a:solidFill>
                  <a:schemeClr val="bg1"/>
                </a:solidFill>
              </a:rPr>
              <a:t> </a:t>
            </a:r>
            <a:r>
              <a:rPr lang="en-ID" sz="1100" dirty="0" err="1">
                <a:solidFill>
                  <a:schemeClr val="bg1"/>
                </a:solidFill>
              </a:rPr>
              <a:t>harga</a:t>
            </a:r>
            <a:r>
              <a:rPr lang="en-ID" sz="1100" dirty="0">
                <a:solidFill>
                  <a:schemeClr val="bg1"/>
                </a:solidFill>
              </a:rPr>
              <a:t> $190) yang </a:t>
            </a:r>
            <a:r>
              <a:rPr lang="en-ID" sz="1100" dirty="0" err="1">
                <a:solidFill>
                  <a:schemeClr val="bg1"/>
                </a:solidFill>
              </a:rPr>
              <a:t>mendapat</a:t>
            </a:r>
            <a:r>
              <a:rPr lang="en-ID" sz="1100" dirty="0">
                <a:solidFill>
                  <a:schemeClr val="bg1"/>
                </a:solidFill>
              </a:rPr>
              <a:t> rating </a:t>
            </a:r>
            <a:r>
              <a:rPr lang="en-ID" sz="1100" dirty="0" err="1">
                <a:solidFill>
                  <a:schemeClr val="bg1"/>
                </a:solidFill>
              </a:rPr>
              <a:t>tinggi</a:t>
            </a:r>
            <a:r>
              <a:rPr lang="en-ID" sz="1100" dirty="0">
                <a:solidFill>
                  <a:schemeClr val="bg1"/>
                </a:solidFill>
              </a:rPr>
              <a:t> (</a:t>
            </a:r>
            <a:r>
              <a:rPr lang="en-ID" sz="1100" dirty="0" err="1">
                <a:solidFill>
                  <a:schemeClr val="bg1"/>
                </a:solidFill>
              </a:rPr>
              <a:t>sekitar</a:t>
            </a:r>
            <a:r>
              <a:rPr lang="en-ID" sz="1100" dirty="0">
                <a:solidFill>
                  <a:schemeClr val="bg1"/>
                </a:solidFill>
              </a:rPr>
              <a:t> 4.5–5), </a:t>
            </a:r>
            <a:r>
              <a:rPr lang="en-ID" sz="1100" dirty="0" err="1">
                <a:solidFill>
                  <a:schemeClr val="bg1"/>
                </a:solidFill>
              </a:rPr>
              <a:t>distribusi</a:t>
            </a:r>
            <a:r>
              <a:rPr lang="en-ID" sz="1100" dirty="0">
                <a:solidFill>
                  <a:schemeClr val="bg1"/>
                </a:solidFill>
              </a:rPr>
              <a:t> </a:t>
            </a:r>
            <a:r>
              <a:rPr lang="en-ID" sz="1100" dirty="0" err="1">
                <a:solidFill>
                  <a:schemeClr val="bg1"/>
                </a:solidFill>
              </a:rPr>
              <a:t>titik</a:t>
            </a:r>
            <a:r>
              <a:rPr lang="en-ID" sz="1100" dirty="0">
                <a:solidFill>
                  <a:schemeClr val="bg1"/>
                </a:solidFill>
              </a:rPr>
              <a:t> pada </a:t>
            </a:r>
            <a:r>
              <a:rPr lang="en-ID" sz="1100" dirty="0" err="1">
                <a:solidFill>
                  <a:schemeClr val="bg1"/>
                </a:solidFill>
              </a:rPr>
              <a:t>graf</a:t>
            </a:r>
            <a:r>
              <a:rPr lang="en-ID" sz="1100" dirty="0">
                <a:solidFill>
                  <a:schemeClr val="bg1"/>
                </a:solidFill>
              </a:rPr>
              <a:t> </a:t>
            </a:r>
            <a:r>
              <a:rPr lang="en-ID" sz="1100" dirty="0" err="1">
                <a:solidFill>
                  <a:schemeClr val="bg1"/>
                </a:solidFill>
              </a:rPr>
              <a:t>menunjukkan</a:t>
            </a:r>
            <a:r>
              <a:rPr lang="en-ID" sz="1100" dirty="0">
                <a:solidFill>
                  <a:schemeClr val="bg1"/>
                </a:solidFill>
              </a:rPr>
              <a:t> </a:t>
            </a:r>
            <a:r>
              <a:rPr lang="en-ID" sz="1100" dirty="0" err="1">
                <a:solidFill>
                  <a:schemeClr val="bg1"/>
                </a:solidFill>
              </a:rPr>
              <a:t>bahwa</a:t>
            </a:r>
            <a:r>
              <a:rPr lang="en-ID" sz="1100" dirty="0">
                <a:solidFill>
                  <a:schemeClr val="bg1"/>
                </a:solidFill>
              </a:rPr>
              <a:t> </a:t>
            </a:r>
            <a:r>
              <a:rPr lang="en-ID" sz="1100" dirty="0" err="1">
                <a:solidFill>
                  <a:schemeClr val="bg1"/>
                </a:solidFill>
              </a:rPr>
              <a:t>harga</a:t>
            </a:r>
            <a:r>
              <a:rPr lang="en-ID" sz="1100" dirty="0">
                <a:solidFill>
                  <a:schemeClr val="bg1"/>
                </a:solidFill>
              </a:rPr>
              <a:t> </a:t>
            </a:r>
            <a:r>
              <a:rPr lang="en-ID" sz="1100" dirty="0" err="1">
                <a:solidFill>
                  <a:schemeClr val="bg1"/>
                </a:solidFill>
              </a:rPr>
              <a:t>bukanlah</a:t>
            </a:r>
            <a:r>
              <a:rPr lang="en-ID" sz="1100" dirty="0">
                <a:solidFill>
                  <a:schemeClr val="bg1"/>
                </a:solidFill>
              </a:rPr>
              <a:t> </a:t>
            </a:r>
            <a:r>
              <a:rPr lang="en-ID" sz="1100" dirty="0" err="1">
                <a:solidFill>
                  <a:schemeClr val="bg1"/>
                </a:solidFill>
              </a:rPr>
              <a:t>faktor</a:t>
            </a:r>
            <a:r>
              <a:rPr lang="en-ID" sz="1100" dirty="0">
                <a:solidFill>
                  <a:schemeClr val="bg1"/>
                </a:solidFill>
              </a:rPr>
              <a:t> </a:t>
            </a:r>
            <a:r>
              <a:rPr lang="en-ID" sz="1100" dirty="0" err="1">
                <a:solidFill>
                  <a:schemeClr val="bg1"/>
                </a:solidFill>
              </a:rPr>
              <a:t>penentu</a:t>
            </a:r>
            <a:r>
              <a:rPr lang="en-ID" sz="1100" dirty="0">
                <a:solidFill>
                  <a:schemeClr val="bg1"/>
                </a:solidFill>
              </a:rPr>
              <a:t> </a:t>
            </a:r>
            <a:r>
              <a:rPr lang="en-ID" sz="1100" dirty="0" err="1">
                <a:solidFill>
                  <a:schemeClr val="bg1"/>
                </a:solidFill>
              </a:rPr>
              <a:t>utama</a:t>
            </a:r>
            <a:r>
              <a:rPr lang="en-ID" sz="1100" dirty="0">
                <a:solidFill>
                  <a:schemeClr val="bg1"/>
                </a:solidFill>
              </a:rPr>
              <a:t> </a:t>
            </a:r>
            <a:r>
              <a:rPr lang="en-ID" sz="1100" dirty="0" err="1">
                <a:solidFill>
                  <a:schemeClr val="bg1"/>
                </a:solidFill>
              </a:rPr>
              <a:t>dalam</a:t>
            </a:r>
            <a:r>
              <a:rPr lang="en-ID" sz="1100" dirty="0">
                <a:solidFill>
                  <a:schemeClr val="bg1"/>
                </a:solidFill>
              </a:rPr>
              <a:t> </a:t>
            </a:r>
            <a:r>
              <a:rPr lang="en-ID" sz="1100" dirty="0" err="1">
                <a:solidFill>
                  <a:schemeClr val="bg1"/>
                </a:solidFill>
              </a:rPr>
              <a:t>menentukan</a:t>
            </a:r>
            <a:r>
              <a:rPr lang="en-ID" sz="1100" dirty="0">
                <a:solidFill>
                  <a:schemeClr val="bg1"/>
                </a:solidFill>
              </a:rPr>
              <a:t> rating. </a:t>
            </a:r>
            <a:r>
              <a:rPr lang="en-ID" sz="1100" dirty="0" err="1">
                <a:solidFill>
                  <a:schemeClr val="bg1"/>
                </a:solidFill>
              </a:rPr>
              <a:t>Produk</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rentang</a:t>
            </a:r>
            <a:r>
              <a:rPr lang="en-ID" sz="1100" dirty="0">
                <a:solidFill>
                  <a:schemeClr val="bg1"/>
                </a:solidFill>
              </a:rPr>
              <a:t> </a:t>
            </a:r>
            <a:r>
              <a:rPr lang="en-ID" sz="1100" dirty="0" err="1">
                <a:solidFill>
                  <a:schemeClr val="bg1"/>
                </a:solidFill>
              </a:rPr>
              <a:t>harga</a:t>
            </a:r>
            <a:r>
              <a:rPr lang="en-ID" sz="1100" dirty="0">
                <a:solidFill>
                  <a:schemeClr val="bg1"/>
                </a:solidFill>
              </a:rPr>
              <a:t> </a:t>
            </a:r>
            <a:r>
              <a:rPr lang="en-ID" sz="1100" dirty="0" err="1">
                <a:solidFill>
                  <a:schemeClr val="bg1"/>
                </a:solidFill>
              </a:rPr>
              <a:t>mulai</a:t>
            </a:r>
            <a:r>
              <a:rPr lang="en-ID" sz="1100" dirty="0">
                <a:solidFill>
                  <a:schemeClr val="bg1"/>
                </a:solidFill>
              </a:rPr>
              <a:t> </a:t>
            </a:r>
            <a:r>
              <a:rPr lang="en-ID" sz="1100" dirty="0" err="1">
                <a:solidFill>
                  <a:schemeClr val="bg1"/>
                </a:solidFill>
              </a:rPr>
              <a:t>dari</a:t>
            </a:r>
            <a:r>
              <a:rPr lang="en-ID" sz="1100" dirty="0">
                <a:solidFill>
                  <a:schemeClr val="bg1"/>
                </a:solidFill>
              </a:rPr>
              <a:t> yang </a:t>
            </a:r>
            <a:r>
              <a:rPr lang="en-ID" sz="1100" dirty="0" err="1">
                <a:solidFill>
                  <a:schemeClr val="bg1"/>
                </a:solidFill>
              </a:rPr>
              <a:t>rendah</a:t>
            </a:r>
            <a:r>
              <a:rPr lang="en-ID" sz="1100" dirty="0">
                <a:solidFill>
                  <a:schemeClr val="bg1"/>
                </a:solidFill>
              </a:rPr>
              <a:t> </a:t>
            </a:r>
            <a:r>
              <a:rPr lang="en-ID" sz="1100" dirty="0" err="1">
                <a:solidFill>
                  <a:schemeClr val="bg1"/>
                </a:solidFill>
              </a:rPr>
              <a:t>hingga</a:t>
            </a:r>
            <a:r>
              <a:rPr lang="en-ID" sz="1100" dirty="0">
                <a:solidFill>
                  <a:schemeClr val="bg1"/>
                </a:solidFill>
              </a:rPr>
              <a:t> </a:t>
            </a:r>
            <a:r>
              <a:rPr lang="en-ID" sz="1100" dirty="0" err="1">
                <a:solidFill>
                  <a:schemeClr val="bg1"/>
                </a:solidFill>
              </a:rPr>
              <a:t>menengah</a:t>
            </a:r>
            <a:r>
              <a:rPr lang="en-ID" sz="1100" dirty="0">
                <a:solidFill>
                  <a:schemeClr val="bg1"/>
                </a:solidFill>
              </a:rPr>
              <a:t> juga </a:t>
            </a:r>
            <a:r>
              <a:rPr lang="en-ID" sz="1100" dirty="0" err="1">
                <a:solidFill>
                  <a:schemeClr val="bg1"/>
                </a:solidFill>
              </a:rPr>
              <a:t>mendapatkan</a:t>
            </a:r>
            <a:r>
              <a:rPr lang="en-ID" sz="1100" dirty="0">
                <a:solidFill>
                  <a:schemeClr val="bg1"/>
                </a:solidFill>
              </a:rPr>
              <a:t> rating </a:t>
            </a:r>
            <a:r>
              <a:rPr lang="en-ID" sz="1100" dirty="0" err="1">
                <a:solidFill>
                  <a:schemeClr val="bg1"/>
                </a:solidFill>
              </a:rPr>
              <a:t>tinggi</a:t>
            </a:r>
            <a:r>
              <a:rPr lang="en-ID" sz="1100" dirty="0">
                <a:solidFill>
                  <a:schemeClr val="bg1"/>
                </a:solidFill>
              </a:rPr>
              <a:t>. Hal </a:t>
            </a:r>
            <a:r>
              <a:rPr lang="en-ID" sz="1100" dirty="0" err="1">
                <a:solidFill>
                  <a:schemeClr val="bg1"/>
                </a:solidFill>
              </a:rPr>
              <a:t>ini</a:t>
            </a:r>
            <a:r>
              <a:rPr lang="en-ID" sz="1100" dirty="0">
                <a:solidFill>
                  <a:schemeClr val="bg1"/>
                </a:solidFill>
              </a:rPr>
              <a:t> </a:t>
            </a:r>
            <a:r>
              <a:rPr lang="en-ID" sz="1100" dirty="0" err="1">
                <a:solidFill>
                  <a:schemeClr val="bg1"/>
                </a:solidFill>
              </a:rPr>
              <a:t>menunjukkan</a:t>
            </a:r>
            <a:r>
              <a:rPr lang="en-ID" sz="1100" dirty="0">
                <a:solidFill>
                  <a:schemeClr val="bg1"/>
                </a:solidFill>
              </a:rPr>
              <a:t> </a:t>
            </a:r>
            <a:r>
              <a:rPr lang="en-ID" sz="1100" dirty="0" err="1">
                <a:solidFill>
                  <a:schemeClr val="bg1"/>
                </a:solidFill>
              </a:rPr>
              <a:t>bahwa</a:t>
            </a:r>
            <a:r>
              <a:rPr lang="en-ID" sz="1100" dirty="0">
                <a:solidFill>
                  <a:schemeClr val="bg1"/>
                </a:solidFill>
              </a:rPr>
              <a:t> customer </a:t>
            </a:r>
            <a:r>
              <a:rPr lang="en-ID" sz="1100" dirty="0" err="1">
                <a:solidFill>
                  <a:schemeClr val="bg1"/>
                </a:solidFill>
              </a:rPr>
              <a:t>menilai</a:t>
            </a:r>
            <a:r>
              <a:rPr lang="en-ID" sz="1100" dirty="0">
                <a:solidFill>
                  <a:schemeClr val="bg1"/>
                </a:solidFill>
              </a:rPr>
              <a:t> </a:t>
            </a:r>
            <a:r>
              <a:rPr lang="en-ID" sz="1100" dirty="0" err="1">
                <a:solidFill>
                  <a:schemeClr val="bg1"/>
                </a:solidFill>
              </a:rPr>
              <a:t>produk</a:t>
            </a:r>
            <a:r>
              <a:rPr lang="en-ID" sz="1100" dirty="0">
                <a:solidFill>
                  <a:schemeClr val="bg1"/>
                </a:solidFill>
              </a:rPr>
              <a:t> </a:t>
            </a:r>
            <a:r>
              <a:rPr lang="en-ID" sz="1100" dirty="0" err="1">
                <a:solidFill>
                  <a:schemeClr val="bg1"/>
                </a:solidFill>
              </a:rPr>
              <a:t>berdasarkan</a:t>
            </a:r>
            <a:r>
              <a:rPr lang="en-ID" sz="1100" dirty="0">
                <a:solidFill>
                  <a:schemeClr val="bg1"/>
                </a:solidFill>
              </a:rPr>
              <a:t> </a:t>
            </a:r>
            <a:r>
              <a:rPr lang="en-ID" sz="1100" dirty="0" err="1">
                <a:solidFill>
                  <a:schemeClr val="bg1"/>
                </a:solidFill>
              </a:rPr>
              <a:t>kualitas</a:t>
            </a:r>
            <a:r>
              <a:rPr lang="en-ID" sz="1100" dirty="0">
                <a:solidFill>
                  <a:schemeClr val="bg1"/>
                </a:solidFill>
              </a:rPr>
              <a:t> </a:t>
            </a:r>
            <a:r>
              <a:rPr lang="en-ID" sz="1100" dirty="0" err="1">
                <a:solidFill>
                  <a:schemeClr val="bg1"/>
                </a:solidFill>
              </a:rPr>
              <a:t>atau</a:t>
            </a:r>
            <a:r>
              <a:rPr lang="en-ID" sz="1100" dirty="0">
                <a:solidFill>
                  <a:schemeClr val="bg1"/>
                </a:solidFill>
              </a:rPr>
              <a:t> </a:t>
            </a:r>
            <a:r>
              <a:rPr lang="en-ID" sz="1100" dirty="0" err="1">
                <a:solidFill>
                  <a:schemeClr val="bg1"/>
                </a:solidFill>
              </a:rPr>
              <a:t>persepsi</a:t>
            </a:r>
            <a:r>
              <a:rPr lang="en-ID" sz="1100" dirty="0">
                <a:solidFill>
                  <a:schemeClr val="bg1"/>
                </a:solidFill>
              </a:rPr>
              <a:t> </a:t>
            </a:r>
            <a:r>
              <a:rPr lang="en-ID" sz="1100" dirty="0" err="1">
                <a:solidFill>
                  <a:schemeClr val="bg1"/>
                </a:solidFill>
              </a:rPr>
              <a:t>merek</a:t>
            </a:r>
            <a:r>
              <a:rPr lang="en-ID" sz="1100" dirty="0">
                <a:solidFill>
                  <a:schemeClr val="bg1"/>
                </a:solidFill>
              </a:rPr>
              <a:t>, </a:t>
            </a:r>
            <a:r>
              <a:rPr lang="en-ID" sz="1100" dirty="0" err="1">
                <a:solidFill>
                  <a:schemeClr val="bg1"/>
                </a:solidFill>
              </a:rPr>
              <a:t>bukan</a:t>
            </a:r>
            <a:r>
              <a:rPr lang="en-ID" sz="1100" dirty="0">
                <a:solidFill>
                  <a:schemeClr val="bg1"/>
                </a:solidFill>
              </a:rPr>
              <a:t> </a:t>
            </a:r>
            <a:r>
              <a:rPr lang="en-ID" sz="1100" dirty="0" err="1">
                <a:solidFill>
                  <a:schemeClr val="bg1"/>
                </a:solidFill>
              </a:rPr>
              <a:t>semata-mata</a:t>
            </a:r>
            <a:r>
              <a:rPr lang="en-ID" sz="1100" dirty="0">
                <a:solidFill>
                  <a:schemeClr val="bg1"/>
                </a:solidFill>
              </a:rPr>
              <a:t> </a:t>
            </a:r>
            <a:r>
              <a:rPr lang="en-ID" sz="1100" dirty="0" err="1">
                <a:solidFill>
                  <a:schemeClr val="bg1"/>
                </a:solidFill>
              </a:rPr>
              <a:t>harga</a:t>
            </a:r>
            <a:r>
              <a:rPr lang="en-ID" sz="1100" dirty="0">
                <a:solidFill>
                  <a:schemeClr val="bg1"/>
                </a:solidFill>
              </a:rPr>
              <a:t>.</a:t>
            </a:r>
          </a:p>
        </p:txBody>
      </p:sp>
      <p:pic>
        <p:nvPicPr>
          <p:cNvPr id="3074" name="Picture 2">
            <a:extLst>
              <a:ext uri="{FF2B5EF4-FFF2-40B4-BE49-F238E27FC236}">
                <a16:creationId xmlns:a16="http://schemas.microsoft.com/office/drawing/2014/main" id="{D3CE629E-114B-8716-2D1C-705ED211A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76569"/>
            <a:ext cx="5687337" cy="37787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BDE8EC-05AD-4ECE-3D3D-B84775EBF218}"/>
              </a:ext>
            </a:extLst>
          </p:cNvPr>
          <p:cNvSpPr txBox="1"/>
          <p:nvPr/>
        </p:nvSpPr>
        <p:spPr>
          <a:xfrm>
            <a:off x="593035" y="1664992"/>
            <a:ext cx="4665957" cy="5124480"/>
          </a:xfrm>
          <a:prstGeom prst="rect">
            <a:avLst/>
          </a:prstGeom>
          <a:noFill/>
        </p:spPr>
        <p:txBody>
          <a:bodyPr wrap="square">
            <a:spAutoFit/>
          </a:bodyPr>
          <a:lstStyle/>
          <a:p>
            <a:pPr>
              <a:lnSpc>
                <a:spcPts val="1425"/>
              </a:lnSpc>
            </a:pPr>
            <a:r>
              <a:rPr lang="en-ID" sz="1300" b="0" dirty="0">
                <a:solidFill>
                  <a:srgbClr val="82B76C"/>
                </a:solidFill>
                <a:effectLst/>
                <a:latin typeface="Courier New" panose="02070309020205020404" pitchFamily="49" charset="0"/>
              </a:rPr>
              <a:t># </a:t>
            </a:r>
            <a:r>
              <a:rPr lang="en-ID" sz="1300" b="0" dirty="0" err="1">
                <a:solidFill>
                  <a:srgbClr val="82B76C"/>
                </a:solidFill>
                <a:effectLst/>
                <a:latin typeface="Courier New" panose="02070309020205020404" pitchFamily="49" charset="0"/>
              </a:rPr>
              <a:t>Visualisasi</a:t>
            </a:r>
            <a:r>
              <a:rPr lang="en-ID" sz="1300" b="0" dirty="0">
                <a:solidFill>
                  <a:srgbClr val="82B76C"/>
                </a:solidFill>
                <a:effectLst/>
                <a:latin typeface="Courier New" panose="02070309020205020404" pitchFamily="49" charset="0"/>
              </a:rPr>
              <a:t> 2</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C99CC6"/>
                </a:solidFill>
                <a:effectLst/>
                <a:latin typeface="Courier New" panose="02070309020205020404" pitchFamily="49" charset="0"/>
              </a:rPr>
              <a:t>if</a:t>
            </a:r>
            <a:r>
              <a:rPr lang="en-ID" sz="1300" b="0" dirty="0">
                <a:solidFill>
                  <a:srgbClr val="D4D4D4"/>
                </a:solidFill>
                <a:effectLst/>
                <a:latin typeface="Courier New" panose="02070309020205020404" pitchFamily="49" charset="0"/>
              </a:rPr>
              <a:t> </a:t>
            </a:r>
            <a:r>
              <a:rPr lang="en-ID" sz="1300" b="0" dirty="0">
                <a:solidFill>
                  <a:srgbClr val="CE9178"/>
                </a:solidFill>
                <a:effectLst/>
                <a:latin typeface="Courier New" panose="02070309020205020404" pitchFamily="49" charset="0"/>
              </a:rPr>
              <a:t>"rating"</a:t>
            </a:r>
            <a:r>
              <a:rPr lang="en-ID" sz="1300" b="0" dirty="0">
                <a:solidFill>
                  <a:srgbClr val="D4D4D4"/>
                </a:solidFill>
                <a:effectLst/>
                <a:latin typeface="Courier New" panose="02070309020205020404" pitchFamily="49" charset="0"/>
              </a:rPr>
              <a:t> </a:t>
            </a:r>
            <a:r>
              <a:rPr lang="en-ID" sz="1300" b="0" dirty="0">
                <a:solidFill>
                  <a:srgbClr val="82C6FF"/>
                </a:solidFill>
                <a:effectLst/>
                <a:latin typeface="Courier New" panose="02070309020205020404" pitchFamily="49" charset="0"/>
              </a:rPr>
              <a:t>in</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df.columns</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"rating"</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 </a:t>
            </a:r>
            <a:r>
              <a:rPr lang="en-ID" sz="1300" b="0" dirty="0" err="1">
                <a:solidFill>
                  <a:srgbClr val="D4D4D4"/>
                </a:solidFill>
                <a:effectLst/>
                <a:latin typeface="Courier New" panose="02070309020205020404" pitchFamily="49" charset="0"/>
              </a:rPr>
              <a:t>pd.to_numeric</a:t>
            </a:r>
            <a:r>
              <a:rPr lang="en-ID" sz="1300" b="0" dirty="0">
                <a:solidFill>
                  <a:srgbClr val="DCDCDC"/>
                </a:solidFill>
                <a:effectLst/>
                <a:latin typeface="Courier New" panose="02070309020205020404" pitchFamily="49" charset="0"/>
              </a:rPr>
              <a:t>(</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"rating"</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errors=</a:t>
            </a:r>
            <a:r>
              <a:rPr lang="en-ID" sz="1300" b="0" dirty="0">
                <a:solidFill>
                  <a:srgbClr val="CE9178"/>
                </a:solidFill>
                <a:effectLst/>
                <a:latin typeface="Courier New" panose="02070309020205020404" pitchFamily="49" charset="0"/>
              </a:rPr>
              <a:t>'coerce'</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C99CC6"/>
                </a:solidFill>
                <a:effectLst/>
                <a:latin typeface="Courier New" panose="02070309020205020404" pitchFamily="49" charset="0"/>
              </a:rPr>
              <a:t>if</a:t>
            </a:r>
            <a:r>
              <a:rPr lang="en-ID" sz="1300" b="0" dirty="0">
                <a:solidFill>
                  <a:srgbClr val="D4D4D4"/>
                </a:solidFill>
                <a:effectLst/>
                <a:latin typeface="Courier New" panose="02070309020205020404" pitchFamily="49" charset="0"/>
              </a:rPr>
              <a:t> </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a:solidFill>
                  <a:srgbClr val="82C6FF"/>
                </a:solidFill>
                <a:effectLst/>
                <a:latin typeface="Courier New" panose="02070309020205020404" pitchFamily="49" charset="0"/>
              </a:rPr>
              <a:t>in</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df.columns</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 </a:t>
            </a:r>
            <a:r>
              <a:rPr lang="en-ID" sz="1300" b="0" dirty="0" err="1">
                <a:solidFill>
                  <a:srgbClr val="D4D4D4"/>
                </a:solidFill>
                <a:effectLst/>
                <a:latin typeface="Courier New" panose="02070309020205020404" pitchFamily="49" charset="0"/>
              </a:rPr>
              <a:t>pd.to_numeric</a:t>
            </a:r>
            <a:r>
              <a:rPr lang="en-ID" sz="1300" b="0" dirty="0">
                <a:solidFill>
                  <a:srgbClr val="DCDCDC"/>
                </a:solidFill>
                <a:effectLst/>
                <a:latin typeface="Courier New" panose="02070309020205020404" pitchFamily="49" charset="0"/>
              </a:rPr>
              <a:t>(</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errors=</a:t>
            </a:r>
            <a:r>
              <a:rPr lang="en-ID" sz="1300" b="0" dirty="0">
                <a:solidFill>
                  <a:srgbClr val="CE9178"/>
                </a:solidFill>
                <a:effectLst/>
                <a:latin typeface="Courier New" panose="02070309020205020404" pitchFamily="49" charset="0"/>
              </a:rPr>
              <a:t>'coerce'</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C99CC6"/>
                </a:solidFill>
                <a:effectLst/>
                <a:latin typeface="Courier New" panose="02070309020205020404" pitchFamily="49" charset="0"/>
              </a:rPr>
              <a:t>else</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 </a:t>
            </a:r>
            <a:r>
              <a:rPr lang="en-ID" sz="1300" b="0" dirty="0">
                <a:solidFill>
                  <a:srgbClr val="B5CEA8"/>
                </a:solidFill>
                <a:effectLst/>
                <a:latin typeface="Courier New" panose="02070309020205020404" pitchFamily="49" charset="0"/>
              </a:rPr>
              <a:t>1</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df.dropna</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subset=</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"price"</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a:solidFill>
                  <a:srgbClr val="CE9178"/>
                </a:solidFill>
                <a:effectLst/>
                <a:latin typeface="Courier New" panose="02070309020205020404" pitchFamily="49" charset="0"/>
              </a:rPr>
              <a:t>"rating"</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inplace</a:t>
            </a:r>
            <a:r>
              <a:rPr lang="en-ID" sz="1300" b="0" dirty="0">
                <a:solidFill>
                  <a:srgbClr val="D4D4D4"/>
                </a:solidFill>
                <a:effectLst/>
                <a:latin typeface="Courier New" panose="02070309020205020404" pitchFamily="49" charset="0"/>
              </a:rPr>
              <a:t>=</a:t>
            </a:r>
            <a:r>
              <a:rPr lang="en-ID" sz="1300" b="0" dirty="0">
                <a:solidFill>
                  <a:srgbClr val="569CD6"/>
                </a:solidFill>
                <a:effectLst/>
                <a:latin typeface="Courier New" panose="02070309020205020404" pitchFamily="49" charset="0"/>
              </a:rPr>
              <a:t>True</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plt.figure</a:t>
            </a:r>
            <a:r>
              <a:rPr lang="en-ID" sz="1300" b="0" dirty="0">
                <a:solidFill>
                  <a:srgbClr val="DCDCDC"/>
                </a:solidFill>
                <a:effectLst/>
                <a:latin typeface="Courier New" panose="02070309020205020404" pitchFamily="49" charset="0"/>
              </a:rPr>
              <a:t>(</a:t>
            </a:r>
            <a:r>
              <a:rPr lang="en-ID" sz="1300" b="0" dirty="0" err="1">
                <a:solidFill>
                  <a:srgbClr val="D4D4D4"/>
                </a:solidFill>
                <a:effectLst/>
                <a:latin typeface="Courier New" panose="02070309020205020404" pitchFamily="49" charset="0"/>
              </a:rPr>
              <a:t>figsize</a:t>
            </a:r>
            <a:r>
              <a:rPr lang="en-ID" sz="1300" b="0" dirty="0">
                <a:solidFill>
                  <a:srgbClr val="D4D4D4"/>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B5CEA8"/>
                </a:solidFill>
                <a:effectLst/>
                <a:latin typeface="Courier New" panose="02070309020205020404" pitchFamily="49" charset="0"/>
              </a:rPr>
              <a:t>12</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a:solidFill>
                  <a:srgbClr val="B5CEA8"/>
                </a:solidFill>
                <a:effectLst/>
                <a:latin typeface="Courier New" panose="02070309020205020404" pitchFamily="49" charset="0"/>
              </a:rPr>
              <a:t>8</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size_factor</a:t>
            </a:r>
            <a:r>
              <a:rPr lang="en-ID" sz="1300" b="0" dirty="0">
                <a:solidFill>
                  <a:srgbClr val="D4D4D4"/>
                </a:solidFill>
                <a:effectLst/>
                <a:latin typeface="Courier New" panose="02070309020205020404" pitchFamily="49" charset="0"/>
              </a:rPr>
              <a:t> = </a:t>
            </a:r>
            <a:r>
              <a:rPr lang="en-ID" sz="1300" b="0" dirty="0">
                <a:solidFill>
                  <a:srgbClr val="B5CEA8"/>
                </a:solidFill>
                <a:effectLst/>
                <a:latin typeface="Courier New" panose="02070309020205020404" pitchFamily="49" charset="0"/>
              </a:rPr>
              <a:t>200</a:t>
            </a:r>
            <a:endParaRPr lang="en-ID" sz="1300" b="0" dirty="0">
              <a:solidFill>
                <a:srgbClr val="D4D4D4"/>
              </a:solidFill>
              <a:effectLst/>
              <a:latin typeface="Courier New" panose="02070309020205020404" pitchFamily="49" charset="0"/>
            </a:endParaRPr>
          </a:p>
          <a:p>
            <a:pPr>
              <a:lnSpc>
                <a:spcPts val="1425"/>
              </a:lnSpc>
            </a:pPr>
            <a:r>
              <a:rPr lang="en-ID" sz="1300" b="0" dirty="0">
                <a:solidFill>
                  <a:srgbClr val="D4D4D4"/>
                </a:solidFill>
                <a:effectLst/>
                <a:latin typeface="Courier New" panose="02070309020205020404" pitchFamily="49" charset="0"/>
              </a:rPr>
              <a:t>sizes = </a:t>
            </a:r>
            <a:r>
              <a:rPr lang="en-ID" sz="1300" b="0" dirty="0">
                <a:solidFill>
                  <a:srgbClr val="DCDCDC"/>
                </a:solidFill>
                <a:effectLst/>
                <a:latin typeface="Courier New" panose="02070309020205020404" pitchFamily="49" charset="0"/>
              </a:rPr>
              <a:t>(</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 </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review_count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a:t>
            </a:r>
            <a:r>
              <a:rPr lang="en-ID" sz="1300" b="0" dirty="0">
                <a:solidFill>
                  <a:srgbClr val="DCDCAA"/>
                </a:solidFill>
                <a:effectLst/>
                <a:latin typeface="Courier New" panose="02070309020205020404" pitchFamily="49" charset="0"/>
              </a:rPr>
              <a:t>max</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 </a:t>
            </a:r>
            <a:r>
              <a:rPr lang="en-ID" sz="1300" b="0" dirty="0" err="1">
                <a:solidFill>
                  <a:srgbClr val="D4D4D4"/>
                </a:solidFill>
                <a:effectLst/>
                <a:latin typeface="Courier New" panose="02070309020205020404" pitchFamily="49" charset="0"/>
              </a:rPr>
              <a:t>size_factor</a:t>
            </a:r>
            <a:r>
              <a:rPr lang="en-ID" sz="1300" b="0" dirty="0">
                <a:solidFill>
                  <a:srgbClr val="D4D4D4"/>
                </a:solidFill>
                <a:effectLst/>
                <a:latin typeface="Courier New" panose="02070309020205020404" pitchFamily="49" charset="0"/>
              </a:rPr>
              <a:t> + </a:t>
            </a:r>
            <a:r>
              <a:rPr lang="en-ID" sz="1300" b="0" dirty="0">
                <a:solidFill>
                  <a:srgbClr val="B5CEA8"/>
                </a:solidFill>
                <a:effectLst/>
                <a:latin typeface="Courier New" panose="02070309020205020404" pitchFamily="49" charset="0"/>
              </a:rPr>
              <a:t>10</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plt.scatter</a:t>
            </a:r>
            <a:r>
              <a:rPr lang="en-ID" sz="1300" b="0" dirty="0">
                <a:solidFill>
                  <a:srgbClr val="DCDCDC"/>
                </a:solidFill>
                <a:effectLst/>
                <a:latin typeface="Courier New" panose="02070309020205020404" pitchFamily="49" charset="0"/>
              </a:rPr>
              <a:t>(</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"price"</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df</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"rating"</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s=sizes</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alpha=</a:t>
            </a:r>
            <a:r>
              <a:rPr lang="en-ID" sz="1300" b="0" dirty="0">
                <a:solidFill>
                  <a:srgbClr val="B5CEA8"/>
                </a:solidFill>
                <a:effectLst/>
                <a:latin typeface="Courier New" panose="02070309020205020404" pitchFamily="49" charset="0"/>
              </a:rPr>
              <a:t>0.6</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color</a:t>
            </a:r>
            <a:r>
              <a:rPr lang="en-ID" sz="1300" b="0" dirty="0">
                <a:solidFill>
                  <a:srgbClr val="D4D4D4"/>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skyblue</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edgecolor</a:t>
            </a:r>
            <a:r>
              <a:rPr lang="en-ID" sz="1300" b="0" dirty="0">
                <a:solidFill>
                  <a:srgbClr val="D4D4D4"/>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"grey"</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label=</a:t>
            </a:r>
            <a:r>
              <a:rPr lang="en-ID" sz="1300" b="0" dirty="0">
                <a:solidFill>
                  <a:srgbClr val="CE9178"/>
                </a:solidFill>
                <a:effectLst/>
                <a:latin typeface="Courier New" panose="02070309020205020404" pitchFamily="49" charset="0"/>
              </a:rPr>
              <a:t>"</a:t>
            </a:r>
            <a:r>
              <a:rPr lang="en-ID" sz="1300" b="0" dirty="0" err="1">
                <a:solidFill>
                  <a:srgbClr val="CE9178"/>
                </a:solidFill>
                <a:effectLst/>
                <a:latin typeface="Courier New" panose="02070309020205020404" pitchFamily="49" charset="0"/>
              </a:rPr>
              <a:t>Produk</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plt.xlabel</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"Price ($)"</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fontsize</a:t>
            </a:r>
            <a:r>
              <a:rPr lang="en-ID" sz="1300" b="0" dirty="0">
                <a:solidFill>
                  <a:srgbClr val="D4D4D4"/>
                </a:solidFill>
                <a:effectLst/>
                <a:latin typeface="Courier New" panose="02070309020205020404" pitchFamily="49" charset="0"/>
              </a:rPr>
              <a:t>=</a:t>
            </a:r>
            <a:r>
              <a:rPr lang="en-ID" sz="1300" b="0" dirty="0">
                <a:solidFill>
                  <a:srgbClr val="B5CEA8"/>
                </a:solidFill>
                <a:effectLst/>
                <a:latin typeface="Courier New" panose="02070309020205020404" pitchFamily="49" charset="0"/>
              </a:rPr>
              <a:t>14</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plt.ylabel</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"Rating"</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fontsize</a:t>
            </a:r>
            <a:r>
              <a:rPr lang="en-ID" sz="1300" b="0" dirty="0">
                <a:solidFill>
                  <a:srgbClr val="D4D4D4"/>
                </a:solidFill>
                <a:effectLst/>
                <a:latin typeface="Courier New" panose="02070309020205020404" pitchFamily="49" charset="0"/>
              </a:rPr>
              <a:t>=</a:t>
            </a:r>
            <a:r>
              <a:rPr lang="en-ID" sz="1300" b="0" dirty="0">
                <a:solidFill>
                  <a:srgbClr val="B5CEA8"/>
                </a:solidFill>
                <a:effectLst/>
                <a:latin typeface="Courier New" panose="02070309020205020404" pitchFamily="49" charset="0"/>
              </a:rPr>
              <a:t>14</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plt.title</a:t>
            </a:r>
            <a:r>
              <a:rPr lang="en-ID" sz="1300" b="0" dirty="0">
                <a:solidFill>
                  <a:srgbClr val="DCDCDC"/>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"Price vs. Rating Correlation"</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fontsize</a:t>
            </a:r>
            <a:r>
              <a:rPr lang="en-ID" sz="1300" b="0" dirty="0">
                <a:solidFill>
                  <a:srgbClr val="D4D4D4"/>
                </a:solidFill>
                <a:effectLst/>
                <a:latin typeface="Courier New" panose="02070309020205020404" pitchFamily="49" charset="0"/>
              </a:rPr>
              <a:t>=</a:t>
            </a:r>
            <a:r>
              <a:rPr lang="en-ID" sz="1300" b="0" dirty="0">
                <a:solidFill>
                  <a:srgbClr val="B5CEA8"/>
                </a:solidFill>
                <a:effectLst/>
                <a:latin typeface="Courier New" panose="02070309020205020404" pitchFamily="49" charset="0"/>
              </a:rPr>
              <a:t>16</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plt.legend</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plt.grid</a:t>
            </a:r>
            <a:r>
              <a:rPr lang="en-ID" sz="1300" b="0" dirty="0">
                <a:solidFill>
                  <a:srgbClr val="DCDCDC"/>
                </a:solidFill>
                <a:effectLst/>
                <a:latin typeface="Courier New" panose="02070309020205020404" pitchFamily="49" charset="0"/>
              </a:rPr>
              <a:t>(</a:t>
            </a:r>
            <a:r>
              <a:rPr lang="en-ID" sz="1300" b="0" dirty="0">
                <a:solidFill>
                  <a:srgbClr val="569CD6"/>
                </a:solidFill>
                <a:effectLst/>
                <a:latin typeface="Courier New" panose="02070309020205020404" pitchFamily="49" charset="0"/>
              </a:rPr>
              <a:t>True</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t>
            </a:r>
            <a:r>
              <a:rPr lang="en-ID" sz="1300" b="0" dirty="0" err="1">
                <a:solidFill>
                  <a:srgbClr val="D4D4D4"/>
                </a:solidFill>
                <a:effectLst/>
                <a:latin typeface="Courier New" panose="02070309020205020404" pitchFamily="49" charset="0"/>
              </a:rPr>
              <a:t>linestyle</a:t>
            </a:r>
            <a:r>
              <a:rPr lang="en-ID" sz="1300" b="0" dirty="0">
                <a:solidFill>
                  <a:srgbClr val="D4D4D4"/>
                </a:solidFill>
                <a:effectLst/>
                <a:latin typeface="Courier New" panose="02070309020205020404" pitchFamily="49" charset="0"/>
              </a:rPr>
              <a:t>=</a:t>
            </a:r>
            <a:r>
              <a:rPr lang="en-ID" sz="1300" b="0" dirty="0">
                <a:solidFill>
                  <a:srgbClr val="CE9178"/>
                </a:solidFill>
                <a:effectLst/>
                <a:latin typeface="Courier New" panose="02070309020205020404" pitchFamily="49" charset="0"/>
              </a:rPr>
              <a:t>'--'</a:t>
            </a:r>
            <a:r>
              <a:rPr lang="en-ID" sz="1300" b="0" dirty="0">
                <a:solidFill>
                  <a:srgbClr val="DCDCDC"/>
                </a:solidFill>
                <a:effectLst/>
                <a:latin typeface="Courier New" panose="02070309020205020404" pitchFamily="49" charset="0"/>
              </a:rPr>
              <a:t>,</a:t>
            </a:r>
            <a:r>
              <a:rPr lang="en-ID" sz="1300" b="0" dirty="0">
                <a:solidFill>
                  <a:srgbClr val="D4D4D4"/>
                </a:solidFill>
                <a:effectLst/>
                <a:latin typeface="Courier New" panose="02070309020205020404" pitchFamily="49" charset="0"/>
              </a:rPr>
              <a:t> alpha=</a:t>
            </a:r>
            <a:r>
              <a:rPr lang="en-ID" sz="1300" b="0" dirty="0">
                <a:solidFill>
                  <a:srgbClr val="B5CEA8"/>
                </a:solidFill>
                <a:effectLst/>
                <a:latin typeface="Courier New" panose="02070309020205020404" pitchFamily="49" charset="0"/>
              </a:rPr>
              <a:t>0.5</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plt.tight_layout</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a:p>
            <a:pPr>
              <a:lnSpc>
                <a:spcPts val="1425"/>
              </a:lnSpc>
            </a:pPr>
            <a:r>
              <a:rPr lang="en-ID" sz="1300" b="0" dirty="0" err="1">
                <a:solidFill>
                  <a:srgbClr val="D4D4D4"/>
                </a:solidFill>
                <a:effectLst/>
                <a:latin typeface="Courier New" panose="02070309020205020404" pitchFamily="49" charset="0"/>
              </a:rPr>
              <a:t>plt.show</a:t>
            </a:r>
            <a:r>
              <a:rPr lang="en-ID" sz="1300" b="0" dirty="0">
                <a:solidFill>
                  <a:srgbClr val="DCDCDC"/>
                </a:solidFill>
                <a:effectLst/>
                <a:latin typeface="Courier New" panose="02070309020205020404" pitchFamily="49" charset="0"/>
              </a:rPr>
              <a:t>()</a:t>
            </a:r>
            <a:endParaRPr lang="en-ID" sz="13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4135848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B66C5-A693-6ABD-675D-E3D549357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AFB34-E867-E002-ABB4-3E9878F4BF70}"/>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70197ADA-2F88-9CD2-E6C2-7E342AB15742}"/>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5ADC592B-AE3A-326A-5F12-C3D8544D05DE}"/>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8" name="TextBox 7">
            <a:extLst>
              <a:ext uri="{FF2B5EF4-FFF2-40B4-BE49-F238E27FC236}">
                <a16:creationId xmlns:a16="http://schemas.microsoft.com/office/drawing/2014/main" id="{E29EA1E8-A405-4FE2-76E9-9FF7C4FA63ED}"/>
              </a:ext>
            </a:extLst>
          </p:cNvPr>
          <p:cNvSpPr txBox="1"/>
          <p:nvPr/>
        </p:nvSpPr>
        <p:spPr>
          <a:xfrm>
            <a:off x="593035" y="973921"/>
            <a:ext cx="9843052" cy="646331"/>
          </a:xfrm>
          <a:prstGeom prst="rect">
            <a:avLst/>
          </a:prstGeom>
          <a:noFill/>
        </p:spPr>
        <p:txBody>
          <a:bodyPr wrap="square">
            <a:spAutoFit/>
          </a:bodyPr>
          <a:lstStyle/>
          <a:p>
            <a:pPr algn="l"/>
            <a:r>
              <a:rPr lang="it-IT" dirty="0">
                <a:solidFill>
                  <a:schemeClr val="bg1"/>
                </a:solidFill>
                <a:latin typeface="Calibri" panose="020F0502020204030204" pitchFamily="34" charset="0"/>
              </a:rPr>
              <a:t>Visualisasi Data </a:t>
            </a:r>
          </a:p>
          <a:p>
            <a:pPr algn="l"/>
            <a:r>
              <a:rPr lang="en-ID" b="1" dirty="0">
                <a:solidFill>
                  <a:srgbClr val="F8FAFF"/>
                </a:solidFill>
                <a:latin typeface="DeepSeek-CJK-patch"/>
              </a:rPr>
              <a:t>3</a:t>
            </a:r>
            <a:r>
              <a:rPr lang="en-ID" b="1" i="0" dirty="0">
                <a:solidFill>
                  <a:srgbClr val="F8FAFF"/>
                </a:solidFill>
                <a:effectLst/>
                <a:latin typeface="DeepSeek-CJK-patch"/>
              </a:rPr>
              <a:t>. Price vs. Rating Correlation (Scatter Plot)</a:t>
            </a:r>
            <a:endParaRPr lang="it-IT" sz="1800" dirty="0">
              <a:solidFill>
                <a:schemeClr val="bg1"/>
              </a:solidFill>
              <a:latin typeface="Calibri" panose="020F0502020204030204" pitchFamily="34" charset="0"/>
            </a:endParaRPr>
          </a:p>
        </p:txBody>
      </p:sp>
      <p:sp>
        <p:nvSpPr>
          <p:cNvPr id="4" name="Rectangle 3">
            <a:extLst>
              <a:ext uri="{FF2B5EF4-FFF2-40B4-BE49-F238E27FC236}">
                <a16:creationId xmlns:a16="http://schemas.microsoft.com/office/drawing/2014/main" id="{CE2B94E8-0307-410E-3900-0C6A677DA015}"/>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2FE64451-72F0-25B5-3B19-45FA8BE1ABAD}"/>
              </a:ext>
            </a:extLst>
          </p:cNvPr>
          <p:cNvSpPr txBox="1"/>
          <p:nvPr/>
        </p:nvSpPr>
        <p:spPr>
          <a:xfrm>
            <a:off x="5993176" y="5437439"/>
            <a:ext cx="5789793" cy="1107996"/>
          </a:xfrm>
          <a:prstGeom prst="rect">
            <a:avLst/>
          </a:prstGeom>
          <a:noFill/>
        </p:spPr>
        <p:txBody>
          <a:bodyPr wrap="square" rtlCol="0">
            <a:spAutoFit/>
          </a:bodyPr>
          <a:lstStyle/>
          <a:p>
            <a:r>
              <a:rPr lang="en-ID" sz="1100" dirty="0">
                <a:solidFill>
                  <a:schemeClr val="bg1"/>
                </a:solidFill>
              </a:rPr>
              <a:t>Dari </a:t>
            </a:r>
            <a:r>
              <a:rPr lang="en-ID" sz="1100" dirty="0" err="1">
                <a:solidFill>
                  <a:schemeClr val="bg1"/>
                </a:solidFill>
              </a:rPr>
              <a:t>graf</a:t>
            </a:r>
            <a:r>
              <a:rPr lang="en-ID" sz="1100" dirty="0">
                <a:solidFill>
                  <a:schemeClr val="bg1"/>
                </a:solidFill>
              </a:rPr>
              <a:t> </a:t>
            </a:r>
            <a:r>
              <a:rPr lang="en-ID" sz="1100" dirty="0" err="1">
                <a:solidFill>
                  <a:schemeClr val="bg1"/>
                </a:solidFill>
              </a:rPr>
              <a:t>diatas</a:t>
            </a:r>
            <a:r>
              <a:rPr lang="en-ID" sz="1100" dirty="0">
                <a:solidFill>
                  <a:schemeClr val="bg1"/>
                </a:solidFill>
              </a:rPr>
              <a:t> </a:t>
            </a:r>
            <a:r>
              <a:rPr lang="en-ID" sz="1100" dirty="0" err="1">
                <a:solidFill>
                  <a:schemeClr val="bg1"/>
                </a:solidFill>
              </a:rPr>
              <a:t>dapat</a:t>
            </a:r>
            <a:r>
              <a:rPr lang="en-ID" sz="1100" dirty="0">
                <a:solidFill>
                  <a:schemeClr val="bg1"/>
                </a:solidFill>
              </a:rPr>
              <a:t> </a:t>
            </a:r>
            <a:r>
              <a:rPr lang="en-ID" sz="1100" dirty="0" err="1">
                <a:solidFill>
                  <a:schemeClr val="bg1"/>
                </a:solidFill>
              </a:rPr>
              <a:t>dilihat</a:t>
            </a:r>
            <a:r>
              <a:rPr lang="en-ID" sz="1100" dirty="0">
                <a:solidFill>
                  <a:schemeClr val="bg1"/>
                </a:solidFill>
              </a:rPr>
              <a:t> </a:t>
            </a:r>
            <a:r>
              <a:rPr lang="en-ID" sz="1100" dirty="0" err="1">
                <a:solidFill>
                  <a:schemeClr val="bg1"/>
                </a:solidFill>
              </a:rPr>
              <a:t>bahwa</a:t>
            </a:r>
            <a:r>
              <a:rPr lang="en-ID" sz="1100" dirty="0">
                <a:solidFill>
                  <a:schemeClr val="bg1"/>
                </a:solidFill>
              </a:rPr>
              <a:t> </a:t>
            </a:r>
            <a:r>
              <a:rPr lang="en-ID" sz="1100" dirty="0" err="1">
                <a:solidFill>
                  <a:schemeClr val="bg1"/>
                </a:solidFill>
              </a:rPr>
              <a:t>produk</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kategori</a:t>
            </a:r>
            <a:r>
              <a:rPr lang="en-ID" sz="1100" dirty="0">
                <a:solidFill>
                  <a:schemeClr val="bg1"/>
                </a:solidFill>
              </a:rPr>
              <a:t> </a:t>
            </a:r>
            <a:r>
              <a:rPr lang="en-ID" sz="1100" dirty="0" err="1">
                <a:solidFill>
                  <a:schemeClr val="bg1"/>
                </a:solidFill>
              </a:rPr>
              <a:t>terbanyak</a:t>
            </a:r>
            <a:r>
              <a:rPr lang="en-ID" sz="1100" dirty="0">
                <a:solidFill>
                  <a:schemeClr val="bg1"/>
                </a:solidFill>
              </a:rPr>
              <a:t> </a:t>
            </a:r>
            <a:r>
              <a:rPr lang="en-ID" sz="1100" dirty="0" err="1">
                <a:solidFill>
                  <a:schemeClr val="bg1"/>
                </a:solidFill>
              </a:rPr>
              <a:t>yaitu</a:t>
            </a:r>
            <a:r>
              <a:rPr lang="en-ID" sz="1100" dirty="0">
                <a:solidFill>
                  <a:schemeClr val="bg1"/>
                </a:solidFill>
              </a:rPr>
              <a:t> “Perfume” </a:t>
            </a:r>
            <a:r>
              <a:rPr lang="en-ID" sz="1100" dirty="0" err="1">
                <a:solidFill>
                  <a:schemeClr val="bg1"/>
                </a:solidFill>
              </a:rPr>
              <a:t>dengan</a:t>
            </a:r>
            <a:r>
              <a:rPr lang="en-ID" sz="1100" dirty="0">
                <a:solidFill>
                  <a:schemeClr val="bg1"/>
                </a:solidFill>
              </a:rPr>
              <a:t> 5.5% </a:t>
            </a:r>
            <a:r>
              <a:rPr lang="en-ID" sz="1100" dirty="0" err="1">
                <a:solidFill>
                  <a:schemeClr val="bg1"/>
                </a:solidFill>
              </a:rPr>
              <a:t>dari</a:t>
            </a:r>
            <a:r>
              <a:rPr lang="en-ID" sz="1100" dirty="0">
                <a:solidFill>
                  <a:schemeClr val="bg1"/>
                </a:solidFill>
              </a:rPr>
              <a:t> total </a:t>
            </a:r>
            <a:r>
              <a:rPr lang="en-ID" sz="1100" dirty="0" err="1">
                <a:solidFill>
                  <a:schemeClr val="bg1"/>
                </a:solidFill>
              </a:rPr>
              <a:t>produk</a:t>
            </a:r>
            <a:r>
              <a:rPr lang="en-ID" sz="1100" dirty="0">
                <a:solidFill>
                  <a:schemeClr val="bg1"/>
                </a:solidFill>
              </a:rPr>
              <a:t>, dan </a:t>
            </a:r>
            <a:r>
              <a:rPr lang="en-ID" sz="1100" dirty="0" err="1">
                <a:solidFill>
                  <a:schemeClr val="bg1"/>
                </a:solidFill>
              </a:rPr>
              <a:t>diikuti</a:t>
            </a:r>
            <a:r>
              <a:rPr lang="en-ID" sz="1100" dirty="0">
                <a:solidFill>
                  <a:schemeClr val="bg1"/>
                </a:solidFill>
              </a:rPr>
              <a:t> oleh “Moisturizers” </a:t>
            </a:r>
            <a:r>
              <a:rPr lang="en-ID" sz="1100" dirty="0" err="1">
                <a:solidFill>
                  <a:schemeClr val="bg1"/>
                </a:solidFill>
              </a:rPr>
              <a:t>dengan</a:t>
            </a:r>
            <a:r>
              <a:rPr lang="en-ID" sz="1100" dirty="0">
                <a:solidFill>
                  <a:schemeClr val="bg1"/>
                </a:solidFill>
              </a:rPr>
              <a:t> 5.1%. Insight </a:t>
            </a:r>
            <a:r>
              <a:rPr lang="en-ID" sz="1100" dirty="0" err="1">
                <a:solidFill>
                  <a:schemeClr val="bg1"/>
                </a:solidFill>
              </a:rPr>
              <a:t>dari</a:t>
            </a:r>
            <a:r>
              <a:rPr lang="en-ID" sz="1100" dirty="0">
                <a:solidFill>
                  <a:schemeClr val="bg1"/>
                </a:solidFill>
              </a:rPr>
              <a:t> pie chart </a:t>
            </a:r>
            <a:r>
              <a:rPr lang="en-ID" sz="1100" dirty="0" err="1">
                <a:solidFill>
                  <a:schemeClr val="bg1"/>
                </a:solidFill>
              </a:rPr>
              <a:t>ini</a:t>
            </a:r>
            <a:r>
              <a:rPr lang="en-ID" sz="1100" dirty="0">
                <a:solidFill>
                  <a:schemeClr val="bg1"/>
                </a:solidFill>
              </a:rPr>
              <a:t> juga </a:t>
            </a:r>
            <a:r>
              <a:rPr lang="en-ID" sz="1100" dirty="0" err="1">
                <a:solidFill>
                  <a:schemeClr val="bg1"/>
                </a:solidFill>
              </a:rPr>
              <a:t>memungkinkan</a:t>
            </a:r>
            <a:r>
              <a:rPr lang="en-ID" sz="1100" dirty="0">
                <a:solidFill>
                  <a:schemeClr val="bg1"/>
                </a:solidFill>
              </a:rPr>
              <a:t> </a:t>
            </a:r>
            <a:r>
              <a:rPr lang="en-ID" sz="1100" dirty="0" err="1">
                <a:solidFill>
                  <a:schemeClr val="bg1"/>
                </a:solidFill>
              </a:rPr>
              <a:t>tim</a:t>
            </a:r>
            <a:r>
              <a:rPr lang="en-ID" sz="1100" dirty="0">
                <a:solidFill>
                  <a:schemeClr val="bg1"/>
                </a:solidFill>
              </a:rPr>
              <a:t> marketing </a:t>
            </a:r>
            <a:r>
              <a:rPr lang="en-ID" sz="1100" dirty="0" err="1">
                <a:solidFill>
                  <a:schemeClr val="bg1"/>
                </a:solidFill>
              </a:rPr>
              <a:t>atau</a:t>
            </a:r>
            <a:r>
              <a:rPr lang="en-ID" sz="1100" dirty="0">
                <a:solidFill>
                  <a:schemeClr val="bg1"/>
                </a:solidFill>
              </a:rPr>
              <a:t> board direction </a:t>
            </a:r>
            <a:r>
              <a:rPr lang="en-ID" sz="1100" dirty="0" err="1">
                <a:solidFill>
                  <a:schemeClr val="bg1"/>
                </a:solidFill>
              </a:rPr>
              <a:t>melihat</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jelas</a:t>
            </a:r>
            <a:r>
              <a:rPr lang="en-ID" sz="1100" dirty="0">
                <a:solidFill>
                  <a:schemeClr val="bg1"/>
                </a:solidFill>
              </a:rPr>
              <a:t> </a:t>
            </a:r>
            <a:r>
              <a:rPr lang="en-ID" sz="1100" dirty="0" err="1">
                <a:solidFill>
                  <a:schemeClr val="bg1"/>
                </a:solidFill>
              </a:rPr>
              <a:t>kategori</a:t>
            </a:r>
            <a:r>
              <a:rPr lang="en-ID" sz="1100" dirty="0">
                <a:solidFill>
                  <a:schemeClr val="bg1"/>
                </a:solidFill>
              </a:rPr>
              <a:t> mana yang </a:t>
            </a:r>
            <a:r>
              <a:rPr lang="en-ID" sz="1100" dirty="0" err="1">
                <a:solidFill>
                  <a:schemeClr val="bg1"/>
                </a:solidFill>
              </a:rPr>
              <a:t>layak</a:t>
            </a:r>
            <a:r>
              <a:rPr lang="en-ID" sz="1100" dirty="0">
                <a:solidFill>
                  <a:schemeClr val="bg1"/>
                </a:solidFill>
              </a:rPr>
              <a:t> </a:t>
            </a:r>
            <a:r>
              <a:rPr lang="en-ID" sz="1100" dirty="0" err="1">
                <a:solidFill>
                  <a:schemeClr val="bg1"/>
                </a:solidFill>
              </a:rPr>
              <a:t>mendapatkan</a:t>
            </a:r>
            <a:r>
              <a:rPr lang="en-ID" sz="1100" dirty="0">
                <a:solidFill>
                  <a:schemeClr val="bg1"/>
                </a:solidFill>
              </a:rPr>
              <a:t> </a:t>
            </a:r>
            <a:r>
              <a:rPr lang="en-ID" sz="1100" dirty="0" err="1">
                <a:solidFill>
                  <a:schemeClr val="bg1"/>
                </a:solidFill>
              </a:rPr>
              <a:t>perhatian</a:t>
            </a:r>
            <a:r>
              <a:rPr lang="en-ID" sz="1100" dirty="0">
                <a:solidFill>
                  <a:schemeClr val="bg1"/>
                </a:solidFill>
              </a:rPr>
              <a:t> </a:t>
            </a:r>
            <a:r>
              <a:rPr lang="en-ID" sz="1100" dirty="0" err="1">
                <a:solidFill>
                  <a:schemeClr val="bg1"/>
                </a:solidFill>
              </a:rPr>
              <a:t>lebih</a:t>
            </a:r>
            <a:r>
              <a:rPr lang="en-ID" sz="1100" dirty="0">
                <a:solidFill>
                  <a:schemeClr val="bg1"/>
                </a:solidFill>
              </a:rPr>
              <a:t> </a:t>
            </a:r>
            <a:r>
              <a:rPr lang="en-ID" sz="1100" dirty="0" err="1">
                <a:solidFill>
                  <a:schemeClr val="bg1"/>
                </a:solidFill>
              </a:rPr>
              <a:t>besar</a:t>
            </a:r>
            <a:r>
              <a:rPr lang="en-ID" sz="1100" dirty="0">
                <a:solidFill>
                  <a:schemeClr val="bg1"/>
                </a:solidFill>
              </a:rPr>
              <a:t> </a:t>
            </a:r>
            <a:r>
              <a:rPr lang="en-ID" sz="1100" dirty="0" err="1">
                <a:solidFill>
                  <a:schemeClr val="bg1"/>
                </a:solidFill>
              </a:rPr>
              <a:t>dalam</a:t>
            </a:r>
            <a:r>
              <a:rPr lang="en-ID" sz="1100" dirty="0">
                <a:solidFill>
                  <a:schemeClr val="bg1"/>
                </a:solidFill>
              </a:rPr>
              <a:t> </a:t>
            </a:r>
            <a:r>
              <a:rPr lang="en-ID" sz="1100" dirty="0" err="1">
                <a:solidFill>
                  <a:schemeClr val="bg1"/>
                </a:solidFill>
              </a:rPr>
              <a:t>hal</a:t>
            </a:r>
            <a:r>
              <a:rPr lang="en-ID" sz="1100" dirty="0">
                <a:solidFill>
                  <a:schemeClr val="bg1"/>
                </a:solidFill>
              </a:rPr>
              <a:t> </a:t>
            </a:r>
            <a:r>
              <a:rPr lang="en-ID" sz="1100" dirty="0" err="1">
                <a:solidFill>
                  <a:schemeClr val="bg1"/>
                </a:solidFill>
              </a:rPr>
              <a:t>ini</a:t>
            </a:r>
            <a:r>
              <a:rPr lang="en-ID" sz="1100" dirty="0">
                <a:solidFill>
                  <a:schemeClr val="bg1"/>
                </a:solidFill>
              </a:rPr>
              <a:t> : </a:t>
            </a:r>
            <a:r>
              <a:rPr lang="en-ID" sz="1100" dirty="0" err="1">
                <a:solidFill>
                  <a:schemeClr val="bg1"/>
                </a:solidFill>
              </a:rPr>
              <a:t>produk</a:t>
            </a:r>
            <a:r>
              <a:rPr lang="en-ID" sz="1100" dirty="0">
                <a:solidFill>
                  <a:schemeClr val="bg1"/>
                </a:solidFill>
              </a:rPr>
              <a:t> </a:t>
            </a:r>
            <a:r>
              <a:rPr lang="en-ID" sz="1100" dirty="0" err="1">
                <a:solidFill>
                  <a:schemeClr val="bg1"/>
                </a:solidFill>
              </a:rPr>
              <a:t>wewangian</a:t>
            </a:r>
            <a:r>
              <a:rPr lang="en-ID" sz="1100" dirty="0">
                <a:solidFill>
                  <a:schemeClr val="bg1"/>
                </a:solidFill>
              </a:rPr>
              <a:t> (Parfum, Cologne) dan </a:t>
            </a:r>
            <a:r>
              <a:rPr lang="en-ID" sz="1100" dirty="0" err="1">
                <a:solidFill>
                  <a:schemeClr val="bg1"/>
                </a:solidFill>
              </a:rPr>
              <a:t>perawatan</a:t>
            </a:r>
            <a:r>
              <a:rPr lang="en-ID" sz="1100" dirty="0">
                <a:solidFill>
                  <a:schemeClr val="bg1"/>
                </a:solidFill>
              </a:rPr>
              <a:t> </a:t>
            </a:r>
            <a:r>
              <a:rPr lang="en-ID" sz="1100" dirty="0" err="1">
                <a:solidFill>
                  <a:schemeClr val="bg1"/>
                </a:solidFill>
              </a:rPr>
              <a:t>kulit</a:t>
            </a:r>
            <a:r>
              <a:rPr lang="en-ID" sz="1100" dirty="0">
                <a:solidFill>
                  <a:schemeClr val="bg1"/>
                </a:solidFill>
              </a:rPr>
              <a:t> (</a:t>
            </a:r>
            <a:r>
              <a:rPr lang="en-ID" sz="1100" dirty="0" err="1">
                <a:solidFill>
                  <a:schemeClr val="bg1"/>
                </a:solidFill>
              </a:rPr>
              <a:t>misalnya</a:t>
            </a:r>
            <a:r>
              <a:rPr lang="en-ID" sz="1100" dirty="0">
                <a:solidFill>
                  <a:schemeClr val="bg1"/>
                </a:solidFill>
              </a:rPr>
              <a:t>, </a:t>
            </a:r>
            <a:r>
              <a:rPr lang="en-ID" sz="1100" dirty="0" err="1">
                <a:solidFill>
                  <a:schemeClr val="bg1"/>
                </a:solidFill>
              </a:rPr>
              <a:t>Sabun</a:t>
            </a:r>
            <a:r>
              <a:rPr lang="en-ID" sz="1100" dirty="0">
                <a:solidFill>
                  <a:schemeClr val="bg1"/>
                </a:solidFill>
              </a:rPr>
              <a:t> </a:t>
            </a:r>
            <a:r>
              <a:rPr lang="en-ID" sz="1100" dirty="0" err="1">
                <a:solidFill>
                  <a:schemeClr val="bg1"/>
                </a:solidFill>
              </a:rPr>
              <a:t>Cuci</a:t>
            </a:r>
            <a:r>
              <a:rPr lang="en-ID" sz="1100" dirty="0">
                <a:solidFill>
                  <a:schemeClr val="bg1"/>
                </a:solidFill>
              </a:rPr>
              <a:t> </a:t>
            </a:r>
            <a:r>
              <a:rPr lang="en-ID" sz="1100" dirty="0" err="1">
                <a:solidFill>
                  <a:schemeClr val="bg1"/>
                </a:solidFill>
              </a:rPr>
              <a:t>Muka</a:t>
            </a:r>
            <a:r>
              <a:rPr lang="en-ID" sz="1100" dirty="0">
                <a:solidFill>
                  <a:schemeClr val="bg1"/>
                </a:solidFill>
              </a:rPr>
              <a:t>, </a:t>
            </a:r>
            <a:r>
              <a:rPr lang="en-ID" sz="1100" dirty="0" err="1">
                <a:solidFill>
                  <a:schemeClr val="bg1"/>
                </a:solidFill>
              </a:rPr>
              <a:t>Pelembab</a:t>
            </a:r>
            <a:r>
              <a:rPr lang="en-ID" sz="1100" dirty="0">
                <a:solidFill>
                  <a:schemeClr val="bg1"/>
                </a:solidFill>
              </a:rPr>
              <a:t>).</a:t>
            </a:r>
          </a:p>
        </p:txBody>
      </p:sp>
      <p:pic>
        <p:nvPicPr>
          <p:cNvPr id="4098" name="Picture 2">
            <a:extLst>
              <a:ext uri="{FF2B5EF4-FFF2-40B4-BE49-F238E27FC236}">
                <a16:creationId xmlns:a16="http://schemas.microsoft.com/office/drawing/2014/main" id="{743F1B00-418E-92C8-12D1-5E0F6558E3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89" b="11893"/>
          <a:stretch/>
        </p:blipFill>
        <p:spPr bwMode="auto">
          <a:xfrm>
            <a:off x="6044855" y="1620252"/>
            <a:ext cx="5686436" cy="381718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D18B100-0DD9-BFBF-7F0A-8F204EF0563A}"/>
              </a:ext>
            </a:extLst>
          </p:cNvPr>
          <p:cNvSpPr txBox="1">
            <a:spLocks/>
          </p:cNvSpPr>
          <p:nvPr/>
        </p:nvSpPr>
        <p:spPr>
          <a:xfrm>
            <a:off x="621198" y="1918926"/>
            <a:ext cx="4893363" cy="3219838"/>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425"/>
              </a:lnSpc>
            </a:pPr>
            <a:r>
              <a:rPr lang="en-ID" sz="1400" b="0" dirty="0">
                <a:solidFill>
                  <a:srgbClr val="82B76C"/>
                </a:solidFill>
                <a:effectLst/>
                <a:latin typeface="Courier New" panose="02070309020205020404" pitchFamily="49" charset="0"/>
              </a:rPr>
              <a:t># </a:t>
            </a:r>
            <a:r>
              <a:rPr lang="en-ID" sz="1400" b="0" dirty="0" err="1">
                <a:solidFill>
                  <a:srgbClr val="82B76C"/>
                </a:solidFill>
                <a:effectLst/>
                <a:latin typeface="Courier New" panose="02070309020205020404" pitchFamily="49" charset="0"/>
              </a:rPr>
              <a:t>Visualisasi</a:t>
            </a:r>
            <a:r>
              <a:rPr lang="en-ID" sz="1400" b="0" dirty="0">
                <a:solidFill>
                  <a:srgbClr val="82B76C"/>
                </a:solidFill>
                <a:effectLst/>
                <a:latin typeface="Courier New" panose="02070309020205020404" pitchFamily="49" charset="0"/>
              </a:rPr>
              <a:t> 3</a:t>
            </a:r>
            <a:endParaRPr lang="en-ID" sz="1400" b="0" dirty="0">
              <a:solidFill>
                <a:srgbClr val="C99CC6"/>
              </a:solidFill>
              <a:effectLst/>
              <a:latin typeface="Courier New" panose="02070309020205020404" pitchFamily="49" charset="0"/>
            </a:endParaRPr>
          </a:p>
          <a:p>
            <a:pPr>
              <a:lnSpc>
                <a:spcPts val="1425"/>
              </a:lnSpc>
            </a:pPr>
            <a:r>
              <a:rPr lang="en-ID" sz="1400" b="0" dirty="0">
                <a:solidFill>
                  <a:srgbClr val="C99CC6"/>
                </a:solidFill>
                <a:effectLst/>
                <a:latin typeface="Courier New" panose="02070309020205020404" pitchFamily="49" charset="0"/>
              </a:rPr>
              <a:t>if</a:t>
            </a:r>
            <a:r>
              <a:rPr lang="en-ID" sz="1400" b="0" dirty="0">
                <a:solidFill>
                  <a:srgbClr val="D4D4D4"/>
                </a:solidFill>
                <a:effectLst/>
                <a:latin typeface="Courier New" panose="02070309020205020404" pitchFamily="49" charset="0"/>
              </a:rPr>
              <a:t> </a:t>
            </a:r>
            <a:r>
              <a:rPr lang="en-ID" sz="1400" b="0" dirty="0">
                <a:solidFill>
                  <a:srgbClr val="CE9178"/>
                </a:solidFill>
                <a:effectLst/>
                <a:latin typeface="Courier New" panose="02070309020205020404" pitchFamily="49" charset="0"/>
              </a:rPr>
              <a:t>"category"</a:t>
            </a:r>
            <a:r>
              <a:rPr lang="en-ID" sz="1400" b="0" dirty="0">
                <a:solidFill>
                  <a:srgbClr val="D4D4D4"/>
                </a:solidFill>
                <a:effectLst/>
                <a:latin typeface="Courier New" panose="02070309020205020404" pitchFamily="49" charset="0"/>
              </a:rPr>
              <a:t> </a:t>
            </a:r>
            <a:r>
              <a:rPr lang="en-ID" sz="1400" b="0" dirty="0">
                <a:solidFill>
                  <a:srgbClr val="82C6FF"/>
                </a:solidFill>
                <a:effectLst/>
                <a:latin typeface="Courier New" panose="02070309020205020404" pitchFamily="49" charset="0"/>
              </a:rPr>
              <a:t>not</a:t>
            </a:r>
            <a:r>
              <a:rPr lang="en-ID" sz="1400" b="0" dirty="0">
                <a:solidFill>
                  <a:srgbClr val="D4D4D4"/>
                </a:solidFill>
                <a:effectLst/>
                <a:latin typeface="Courier New" panose="02070309020205020404" pitchFamily="49" charset="0"/>
              </a:rPr>
              <a:t> </a:t>
            </a:r>
            <a:r>
              <a:rPr lang="en-ID" sz="1400" b="0" dirty="0">
                <a:solidFill>
                  <a:srgbClr val="82C6FF"/>
                </a:solidFill>
                <a:effectLst/>
                <a:latin typeface="Courier New" panose="02070309020205020404" pitchFamily="49" charset="0"/>
              </a:rPr>
              <a:t>in</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df.columns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a:solidFill>
                  <a:srgbClr val="C99CC6"/>
                </a:solidFill>
                <a:effectLst/>
                <a:latin typeface="Courier New" panose="02070309020205020404" pitchFamily="49" charset="0"/>
              </a:rPr>
              <a:t>raise</a:t>
            </a:r>
            <a:r>
              <a:rPr lang="en-ID" sz="1400" b="0" dirty="0">
                <a:solidFill>
                  <a:srgbClr val="D4D4D4"/>
                </a:solidFill>
                <a:effectLst/>
                <a:latin typeface="Courier New" panose="02070309020205020404" pitchFamily="49" charset="0"/>
              </a:rPr>
              <a:t> </a:t>
            </a:r>
            <a:r>
              <a:rPr lang="en-ID" sz="1400" b="0" dirty="0" err="1">
                <a:solidFill>
                  <a:srgbClr val="4EC9B0"/>
                </a:solidFill>
                <a:effectLst/>
                <a:latin typeface="Courier New" panose="02070309020205020404" pitchFamily="49" charset="0"/>
              </a:rPr>
              <a:t>ValueError</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"Kolom 'category' </a:t>
            </a:r>
            <a:r>
              <a:rPr lang="en-ID" sz="1400" b="0" dirty="0" err="1">
                <a:solidFill>
                  <a:srgbClr val="CE9178"/>
                </a:solidFill>
                <a:effectLst/>
                <a:latin typeface="Courier New" panose="02070309020205020404" pitchFamily="49" charset="0"/>
              </a:rPr>
              <a:t>tidak</a:t>
            </a:r>
            <a:r>
              <a:rPr lang="en-ID" sz="1400" b="0" dirty="0">
                <a:solidFill>
                  <a:srgbClr val="CE9178"/>
                </a:solidFill>
                <a:effectLst/>
                <a:latin typeface="Courier New" panose="02070309020205020404" pitchFamily="49" charset="0"/>
              </a:rPr>
              <a:t> </a:t>
            </a:r>
            <a:r>
              <a:rPr lang="en-ID" sz="1400" b="0" dirty="0" err="1">
                <a:solidFill>
                  <a:srgbClr val="CE9178"/>
                </a:solidFill>
                <a:effectLst/>
                <a:latin typeface="Courier New" panose="02070309020205020404" pitchFamily="49" charset="0"/>
              </a:rPr>
              <a:t>ditemukan</a:t>
            </a:r>
            <a:r>
              <a:rPr lang="en-ID" sz="1400" b="0" dirty="0">
                <a:solidFill>
                  <a:srgbClr val="CE9178"/>
                </a:solidFill>
                <a:effectLst/>
                <a:latin typeface="Courier New" panose="02070309020205020404" pitchFamily="49" charset="0"/>
              </a:rPr>
              <a:t> </a:t>
            </a:r>
            <a:r>
              <a:rPr lang="en-ID" sz="1400" b="0" dirty="0" err="1">
                <a:solidFill>
                  <a:srgbClr val="CE9178"/>
                </a:solidFill>
                <a:effectLst/>
                <a:latin typeface="Courier New" panose="02070309020205020404" pitchFamily="49" charset="0"/>
              </a:rPr>
              <a:t>dalam</a:t>
            </a:r>
            <a:r>
              <a:rPr lang="en-ID" sz="1400" b="0" dirty="0">
                <a:solidFill>
                  <a:srgbClr val="CE9178"/>
                </a:solidFill>
                <a:effectLst/>
                <a:latin typeface="Courier New" panose="02070309020205020404" pitchFamily="49" charset="0"/>
              </a:rPr>
              <a:t> dataset."</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err="1">
                <a:solidFill>
                  <a:srgbClr val="D4D4D4"/>
                </a:solidFill>
                <a:effectLst/>
                <a:latin typeface="Courier New" panose="02070309020205020404" pitchFamily="49" charset="0"/>
              </a:rPr>
              <a:t>category_counts</a:t>
            </a:r>
            <a:r>
              <a:rPr lang="en-ID" sz="1400" b="0" dirty="0">
                <a:solidFill>
                  <a:srgbClr val="D4D4D4"/>
                </a:solidFill>
                <a:effectLst/>
                <a:latin typeface="Courier New" panose="02070309020205020404" pitchFamily="49" charset="0"/>
              </a:rPr>
              <a:t> = </a:t>
            </a:r>
            <a:r>
              <a:rPr lang="en-ID" sz="1400" b="0" dirty="0" err="1">
                <a:solidFill>
                  <a:srgbClr val="D4D4D4"/>
                </a:solidFill>
                <a:effectLst/>
                <a:latin typeface="Courier New" panose="02070309020205020404" pitchFamily="49" charset="0"/>
              </a:rPr>
              <a:t>df</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'category'</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value_counts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a:solidFill>
                  <a:srgbClr val="D4D4D4"/>
                </a:solidFill>
                <a:effectLst/>
                <a:latin typeface="Courier New" panose="02070309020205020404" pitchFamily="49" charset="0"/>
              </a:rPr>
              <a:t>total = </a:t>
            </a:r>
            <a:r>
              <a:rPr lang="en-ID" sz="1400" b="0" dirty="0" err="1">
                <a:solidFill>
                  <a:srgbClr val="D4D4D4"/>
                </a:solidFill>
                <a:effectLst/>
                <a:latin typeface="Courier New" panose="02070309020205020404" pitchFamily="49" charset="0"/>
              </a:rPr>
              <a:t>category_counts.</a:t>
            </a:r>
            <a:r>
              <a:rPr lang="en-ID" sz="1400" b="0" dirty="0" err="1">
                <a:solidFill>
                  <a:srgbClr val="DCDCAA"/>
                </a:solidFill>
                <a:effectLst/>
                <a:latin typeface="Courier New" panose="02070309020205020404" pitchFamily="49" charset="0"/>
              </a:rPr>
              <a:t>sum</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new_labels</a:t>
            </a:r>
            <a:r>
              <a:rPr lang="en-ID" sz="1400" b="0" dirty="0">
                <a:solidFill>
                  <a:srgbClr val="D4D4D4"/>
                </a:solidFill>
                <a:effectLst/>
                <a:latin typeface="Courier New" panose="02070309020205020404" pitchFamily="49" charset="0"/>
              </a:rPr>
              <a:t> = </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cat </a:t>
            </a:r>
            <a:r>
              <a:rPr lang="en-ID" sz="1400" b="0" dirty="0">
                <a:solidFill>
                  <a:srgbClr val="C99CC6"/>
                </a:solidFill>
                <a:effectLst/>
                <a:latin typeface="Courier New" panose="02070309020205020404" pitchFamily="49" charset="0"/>
              </a:rPr>
              <a:t>if</a:t>
            </a:r>
            <a:r>
              <a:rPr lang="en-ID" sz="1400" b="0" dirty="0">
                <a:solidFill>
                  <a:srgbClr val="D4D4D4"/>
                </a:solidFill>
                <a:effectLst/>
                <a:latin typeface="Courier New" panose="02070309020205020404" pitchFamily="49" charset="0"/>
              </a:rPr>
              <a:t> </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count / total * </a:t>
            </a:r>
            <a:r>
              <a:rPr lang="en-ID" sz="1400" b="0" dirty="0">
                <a:solidFill>
                  <a:srgbClr val="B5CEA8"/>
                </a:solidFill>
                <a:effectLst/>
                <a:latin typeface="Courier New" panose="02070309020205020404" pitchFamily="49" charset="0"/>
              </a:rPr>
              <a:t>100</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&gt;= </a:t>
            </a:r>
            <a:r>
              <a:rPr lang="en-ID" sz="1400" b="0" dirty="0">
                <a:solidFill>
                  <a:srgbClr val="B5CEA8"/>
                </a:solidFill>
                <a:effectLst/>
                <a:latin typeface="Courier New" panose="02070309020205020404" pitchFamily="49" charset="0"/>
              </a:rPr>
              <a:t>1</a:t>
            </a:r>
            <a:r>
              <a:rPr lang="en-ID" sz="1400" b="0" dirty="0">
                <a:solidFill>
                  <a:srgbClr val="D4D4D4"/>
                </a:solidFill>
                <a:effectLst/>
                <a:latin typeface="Courier New" panose="02070309020205020404" pitchFamily="49" charset="0"/>
              </a:rPr>
              <a:t> </a:t>
            </a:r>
            <a:r>
              <a:rPr lang="en-ID" sz="1400" b="0" dirty="0">
                <a:solidFill>
                  <a:srgbClr val="C99CC6"/>
                </a:solidFill>
                <a:effectLst/>
                <a:latin typeface="Courier New" panose="02070309020205020404" pitchFamily="49" charset="0"/>
              </a:rPr>
              <a:t>else</a:t>
            </a:r>
            <a:r>
              <a:rPr lang="en-ID" sz="1400" b="0" dirty="0">
                <a:solidFill>
                  <a:srgbClr val="D4D4D4"/>
                </a:solidFill>
                <a:effectLst/>
                <a:latin typeface="Courier New" panose="02070309020205020404" pitchFamily="49" charset="0"/>
              </a:rPr>
              <a:t> </a:t>
            </a:r>
            <a:r>
              <a:rPr lang="en-ID" sz="1400" b="0" dirty="0">
                <a:solidFill>
                  <a:srgbClr val="CE9178"/>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a:solidFill>
                  <a:srgbClr val="D4D4D4"/>
                </a:solidFill>
                <a:effectLst/>
                <a:latin typeface="Courier New" panose="02070309020205020404" pitchFamily="49" charset="0"/>
              </a:rPr>
              <a:t>              </a:t>
            </a:r>
            <a:r>
              <a:rPr lang="en-ID" sz="1400" b="0" dirty="0">
                <a:solidFill>
                  <a:srgbClr val="C99CC6"/>
                </a:solidFill>
                <a:effectLst/>
                <a:latin typeface="Courier New" panose="02070309020205020404" pitchFamily="49" charset="0"/>
              </a:rPr>
              <a:t>for</a:t>
            </a:r>
            <a:r>
              <a:rPr lang="en-ID" sz="1400" b="0" dirty="0">
                <a:solidFill>
                  <a:srgbClr val="D4D4D4"/>
                </a:solidFill>
                <a:effectLst/>
                <a:latin typeface="Courier New" panose="02070309020205020404" pitchFamily="49" charset="0"/>
              </a:rPr>
              <a:t> cat</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count </a:t>
            </a:r>
            <a:r>
              <a:rPr lang="en-ID" sz="1400" b="0" dirty="0">
                <a:solidFill>
                  <a:srgbClr val="82C6FF"/>
                </a:solidFill>
                <a:effectLst/>
                <a:latin typeface="Courier New" panose="02070309020205020404" pitchFamily="49" charset="0"/>
              </a:rPr>
              <a:t>in</a:t>
            </a:r>
            <a:r>
              <a:rPr lang="en-ID" sz="1400" b="0" dirty="0">
                <a:solidFill>
                  <a:srgbClr val="D4D4D4"/>
                </a:solidFill>
                <a:effectLst/>
                <a:latin typeface="Courier New" panose="02070309020205020404" pitchFamily="49" charset="0"/>
              </a:rPr>
              <a:t> </a:t>
            </a:r>
            <a:r>
              <a:rPr lang="en-ID" sz="1400" b="0" dirty="0">
                <a:solidFill>
                  <a:srgbClr val="DCDCAA"/>
                </a:solidFill>
                <a:effectLst/>
                <a:latin typeface="Courier New" panose="02070309020205020404" pitchFamily="49" charset="0"/>
              </a:rPr>
              <a:t>zip</a:t>
            </a:r>
            <a:r>
              <a:rPr lang="en-ID" sz="1400" b="0" dirty="0">
                <a:solidFill>
                  <a:srgbClr val="DCDCDC"/>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category_counts.index</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category_counts</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err="1">
                <a:solidFill>
                  <a:srgbClr val="D4D4D4"/>
                </a:solidFill>
                <a:effectLst/>
                <a:latin typeface="Courier New" panose="02070309020205020404" pitchFamily="49" charset="0"/>
              </a:rPr>
              <a:t>plt.figure</a:t>
            </a:r>
            <a:r>
              <a:rPr lang="en-ID" sz="1400" b="0" dirty="0">
                <a:solidFill>
                  <a:srgbClr val="DCDCDC"/>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figsize</a:t>
            </a:r>
            <a:r>
              <a:rPr lang="en-ID" sz="1400" b="0" dirty="0">
                <a:solidFill>
                  <a:srgbClr val="D4D4D4"/>
                </a:solidFill>
                <a:effectLst/>
                <a:latin typeface="Courier New" panose="02070309020205020404" pitchFamily="49" charset="0"/>
              </a:rPr>
              <a:t>=</a:t>
            </a:r>
            <a:r>
              <a:rPr lang="en-ID" sz="1400" b="0" dirty="0">
                <a:solidFill>
                  <a:srgbClr val="DCDCDC"/>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10</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a:solidFill>
                  <a:srgbClr val="B5CEA8"/>
                </a:solidFill>
                <a:effectLst/>
                <a:latin typeface="Courier New" panose="02070309020205020404" pitchFamily="49" charset="0"/>
              </a:rPr>
              <a:t>10</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plt.pie</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err="1">
                <a:solidFill>
                  <a:srgbClr val="D4D4D4"/>
                </a:solidFill>
                <a:effectLst/>
                <a:latin typeface="Courier New" panose="02070309020205020404" pitchFamily="49" charset="0"/>
              </a:rPr>
              <a:t>category_counts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a:solidFill>
                  <a:srgbClr val="D4D4D4"/>
                </a:solidFill>
                <a:effectLst/>
                <a:latin typeface="Courier New" panose="02070309020205020404" pitchFamily="49" charset="0"/>
              </a:rPr>
              <a:t>labels=</a:t>
            </a:r>
            <a:r>
              <a:rPr lang="en-ID" sz="1400" b="0" dirty="0" err="1">
                <a:solidFill>
                  <a:srgbClr val="D4D4D4"/>
                </a:solidFill>
                <a:effectLst/>
                <a:latin typeface="Courier New" panose="02070309020205020404" pitchFamily="49" charset="0"/>
              </a:rPr>
              <a:t>new_labels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err="1">
                <a:solidFill>
                  <a:srgbClr val="D4D4D4"/>
                </a:solidFill>
                <a:effectLst/>
                <a:latin typeface="Courier New" panose="02070309020205020404" pitchFamily="49" charset="0"/>
              </a:rPr>
              <a:t>autopct</a:t>
            </a:r>
            <a:r>
              <a:rPr lang="en-ID" sz="1400" b="0" dirty="0">
                <a:solidFill>
                  <a:srgbClr val="D4D4D4"/>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custom_autopct</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a:solidFill>
                  <a:srgbClr val="D4D4D4"/>
                </a:solidFill>
                <a:effectLst/>
                <a:latin typeface="Courier New" panose="02070309020205020404" pitchFamily="49" charset="0"/>
              </a:rPr>
              <a:t>explode=</a:t>
            </a:r>
            <a:r>
              <a:rPr lang="en-ID" sz="1400" b="0" dirty="0">
                <a:solidFill>
                  <a:srgbClr val="DCDCDC"/>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0.05</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a:t>
            </a:r>
            <a:r>
              <a:rPr lang="en-ID" sz="1400" b="0" dirty="0" err="1">
                <a:solidFill>
                  <a:srgbClr val="DCDCAA"/>
                </a:solidFill>
                <a:effectLst/>
                <a:latin typeface="Courier New" panose="02070309020205020404" pitchFamily="49" charset="0"/>
              </a:rPr>
              <a:t>len</a:t>
            </a:r>
            <a:r>
              <a:rPr lang="en-ID" sz="1400" b="0" dirty="0">
                <a:solidFill>
                  <a:srgbClr val="DCDCDC"/>
                </a:solidFill>
                <a:effectLst/>
                <a:latin typeface="Courier New" panose="02070309020205020404" pitchFamily="49" charset="0"/>
              </a:rPr>
              <a:t>(</a:t>
            </a:r>
            <a:r>
              <a:rPr lang="en-ID" sz="1400" b="0" dirty="0" err="1">
                <a:solidFill>
                  <a:srgbClr val="D4D4D4"/>
                </a:solidFill>
                <a:effectLst/>
                <a:latin typeface="Courier New" panose="02070309020205020404" pitchFamily="49" charset="0"/>
              </a:rPr>
              <a:t>category_counts</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dirty="0">
                <a:solidFill>
                  <a:srgbClr val="D4D4D4"/>
                </a:solidFill>
                <a:latin typeface="Courier New" panose="02070309020205020404" pitchFamily="49" charset="0"/>
              </a:rPr>
              <a:t>    </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plt.title</a:t>
            </a:r>
            <a:r>
              <a:rPr lang="en-ID" sz="1400" b="0" dirty="0">
                <a:solidFill>
                  <a:srgbClr val="DCDCDC"/>
                </a:solidFill>
                <a:effectLst/>
                <a:latin typeface="Courier New" panose="02070309020205020404" pitchFamily="49" charset="0"/>
              </a:rPr>
              <a:t>(</a:t>
            </a:r>
            <a:r>
              <a:rPr lang="en-ID" sz="1400" b="0" dirty="0">
                <a:solidFill>
                  <a:srgbClr val="CE9178"/>
                </a:solidFill>
                <a:effectLst/>
                <a:latin typeface="Courier New" panose="02070309020205020404" pitchFamily="49" charset="0"/>
              </a:rPr>
              <a:t>"Category Distribution"</a:t>
            </a:r>
            <a:r>
              <a:rPr lang="en-ID" sz="1400" b="0" dirty="0">
                <a:solidFill>
                  <a:srgbClr val="DCDCDC"/>
                </a:solidFill>
                <a:effectLst/>
                <a:latin typeface="Courier New" panose="02070309020205020404" pitchFamily="49" charset="0"/>
              </a:rPr>
              <a:t>,</a:t>
            </a:r>
            <a:r>
              <a:rPr lang="en-ID" sz="1400" b="0" dirty="0">
                <a:solidFill>
                  <a:srgbClr val="D4D4D4"/>
                </a:solidFill>
                <a:effectLst/>
                <a:latin typeface="Courier New" panose="02070309020205020404" pitchFamily="49" charset="0"/>
              </a:rPr>
              <a:t> </a:t>
            </a:r>
            <a:r>
              <a:rPr lang="en-ID" sz="1400" b="0" dirty="0" err="1">
                <a:solidFill>
                  <a:srgbClr val="D4D4D4"/>
                </a:solidFill>
                <a:effectLst/>
                <a:latin typeface="Courier New" panose="02070309020205020404" pitchFamily="49" charset="0"/>
              </a:rPr>
              <a:t>fontsize</a:t>
            </a:r>
            <a:r>
              <a:rPr lang="en-ID" sz="1400" b="0" dirty="0">
                <a:solidFill>
                  <a:srgbClr val="D4D4D4"/>
                </a:solidFill>
                <a:effectLst/>
                <a:latin typeface="Courier New" panose="02070309020205020404" pitchFamily="49" charset="0"/>
              </a:rPr>
              <a:t>=</a:t>
            </a:r>
            <a:r>
              <a:rPr lang="en-ID" sz="1400" b="0" dirty="0">
                <a:solidFill>
                  <a:srgbClr val="B5CEA8"/>
                </a:solidFill>
                <a:effectLst/>
                <a:latin typeface="Courier New" panose="02070309020205020404" pitchFamily="49" charset="0"/>
              </a:rPr>
              <a:t>16</a:t>
            </a:r>
            <a:r>
              <a:rPr lang="en-ID" sz="1400" b="0" dirty="0">
                <a:solidFill>
                  <a:srgbClr val="DCDCDC"/>
                </a:solidFill>
                <a:effectLst/>
                <a:latin typeface="Courier New" panose="02070309020205020404" pitchFamily="49" charset="0"/>
              </a:rPr>
              <a:t>)</a:t>
            </a:r>
            <a:br>
              <a:rPr lang="en-ID" sz="1400" dirty="0">
                <a:solidFill>
                  <a:srgbClr val="D4D4D4"/>
                </a:solidFill>
                <a:latin typeface="Courier New" panose="02070309020205020404" pitchFamily="49" charset="0"/>
              </a:rPr>
            </a:br>
            <a:r>
              <a:rPr lang="en-ID" sz="1400" b="0" dirty="0" err="1">
                <a:solidFill>
                  <a:srgbClr val="D4D4D4"/>
                </a:solidFill>
                <a:effectLst/>
                <a:latin typeface="Courier New" panose="02070309020205020404" pitchFamily="49" charset="0"/>
              </a:rPr>
              <a:t>plt.tight_layout</a:t>
            </a:r>
            <a:r>
              <a:rPr lang="en-ID" sz="1400" b="0" dirty="0">
                <a:solidFill>
                  <a:srgbClr val="DCDCDC"/>
                </a:solidFill>
                <a:effectLst/>
                <a:latin typeface="Courier New" panose="02070309020205020404" pitchFamily="49" charset="0"/>
              </a:rPr>
              <a:t>()</a:t>
            </a:r>
            <a:br>
              <a:rPr lang="en-ID" sz="1400" b="0" dirty="0">
                <a:solidFill>
                  <a:srgbClr val="D4D4D4"/>
                </a:solidFill>
                <a:effectLst/>
                <a:latin typeface="Courier New" panose="02070309020205020404" pitchFamily="49" charset="0"/>
              </a:rPr>
            </a:br>
            <a:r>
              <a:rPr lang="en-ID" sz="1400" b="0" dirty="0" err="1">
                <a:solidFill>
                  <a:srgbClr val="D4D4D4"/>
                </a:solidFill>
                <a:effectLst/>
                <a:latin typeface="Courier New" panose="02070309020205020404" pitchFamily="49" charset="0"/>
              </a:rPr>
              <a:t>plt.show</a:t>
            </a:r>
            <a:r>
              <a:rPr lang="en-ID" sz="1400" b="0" dirty="0">
                <a:solidFill>
                  <a:srgbClr val="DCDCDC"/>
                </a:solidFill>
                <a:effectLst/>
                <a:latin typeface="Courier New" panose="02070309020205020404" pitchFamily="49" charset="0"/>
              </a:rPr>
              <a:t>()</a:t>
            </a:r>
            <a:endParaRPr lang="en-ID" sz="1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70397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43476" y="1080699"/>
            <a:ext cx="6343650" cy="772167"/>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2157413"/>
            <a:ext cx="6338887" cy="3398561"/>
          </a:xfrm>
        </p:spPr>
        <p:txBody>
          <a:bodyPr>
            <a:normAutofit/>
          </a:bodyPr>
          <a:lstStyle/>
          <a:p>
            <a:r>
              <a:rPr lang="en-US" dirty="0"/>
              <a:t>Introduction</a:t>
            </a:r>
          </a:p>
          <a:p>
            <a:r>
              <a:rPr lang="en-US" dirty="0"/>
              <a:t>Latihan 1</a:t>
            </a:r>
          </a:p>
          <a:p>
            <a:r>
              <a:rPr lang="en-US" dirty="0"/>
              <a:t>Latihan 2</a:t>
            </a:r>
          </a:p>
          <a:p>
            <a:r>
              <a:rPr lang="en-US" dirty="0"/>
              <a:t>Latihan 3</a:t>
            </a:r>
          </a:p>
          <a:p>
            <a:r>
              <a:rPr lang="en-US" dirty="0"/>
              <a:t>Latihan 4</a:t>
            </a:r>
          </a:p>
          <a:p>
            <a:r>
              <a:rPr lang="en-US" dirty="0"/>
              <a:t>Latihan 5</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9C380-143B-CB37-E8B0-DCADC4AE13A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8DBB93-1E14-43E5-2F86-8C4E41A08FBA}"/>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A9A6AC01-2D3F-76C2-4F86-0EC6F8C895F3}"/>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B0736289-E2DC-ACC3-8153-A99817B2BFCD}"/>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9F26FBA4-A8F7-E9C7-55F3-57C57F359F46}"/>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8" name="TextBox 7">
            <a:extLst>
              <a:ext uri="{FF2B5EF4-FFF2-40B4-BE49-F238E27FC236}">
                <a16:creationId xmlns:a16="http://schemas.microsoft.com/office/drawing/2014/main" id="{A3F400A1-0DD4-20F0-003C-0C3858C61413}"/>
              </a:ext>
            </a:extLst>
          </p:cNvPr>
          <p:cNvSpPr txBox="1"/>
          <p:nvPr/>
        </p:nvSpPr>
        <p:spPr>
          <a:xfrm>
            <a:off x="593034" y="973921"/>
            <a:ext cx="10757417" cy="1200329"/>
          </a:xfrm>
          <a:prstGeom prst="rect">
            <a:avLst/>
          </a:prstGeom>
          <a:noFill/>
        </p:spPr>
        <p:txBody>
          <a:bodyPr wrap="square">
            <a:spAutoFit/>
          </a:bodyPr>
          <a:lstStyle/>
          <a:p>
            <a:pPr algn="l"/>
            <a:r>
              <a:rPr lang="it-IT" b="1" dirty="0">
                <a:solidFill>
                  <a:schemeClr val="bg1"/>
                </a:solidFill>
                <a:latin typeface="Calibri" panose="020F0502020204030204" pitchFamily="34" charset="0"/>
                <a:ea typeface="Calibri" panose="020F0502020204030204" pitchFamily="34" charset="0"/>
                <a:cs typeface="Calibri" panose="020F0502020204030204" pitchFamily="34" charset="0"/>
              </a:rPr>
              <a:t>Implementasi Machine Learning 1 (Recommendation System)</a:t>
            </a:r>
          </a:p>
          <a:p>
            <a:pPr marL="342900" indent="-342900">
              <a:buAutoNum type="arabicPeriod"/>
            </a:pP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Rekomendasi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Content-based Filtering </a:t>
            </a:r>
          </a:p>
          <a:p>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akan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menyarankan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yang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menyerupai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inputan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user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berdasarkan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fiturnya</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seperti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kategori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bahan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(ingredient), dan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merek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endParaRPr lang="it-IT"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E057256D-BD5C-D55D-E986-E3894C453627}"/>
              </a:ext>
            </a:extLst>
          </p:cNvPr>
          <p:cNvPicPr>
            <a:picLocks noChangeAspect="1"/>
          </p:cNvPicPr>
          <p:nvPr/>
        </p:nvPicPr>
        <p:blipFill>
          <a:blip r:embed="rId3"/>
          <a:stretch>
            <a:fillRect/>
          </a:stretch>
        </p:blipFill>
        <p:spPr>
          <a:xfrm>
            <a:off x="3306614" y="2174250"/>
            <a:ext cx="5330255" cy="4086717"/>
          </a:xfrm>
          <a:prstGeom prst="rect">
            <a:avLst/>
          </a:prstGeom>
        </p:spPr>
      </p:pic>
      <p:sp>
        <p:nvSpPr>
          <p:cNvPr id="13" name="TextBox 12">
            <a:extLst>
              <a:ext uri="{FF2B5EF4-FFF2-40B4-BE49-F238E27FC236}">
                <a16:creationId xmlns:a16="http://schemas.microsoft.com/office/drawing/2014/main" id="{7018B03C-0F27-D2DD-BB13-1FE0E7FF656C}"/>
              </a:ext>
            </a:extLst>
          </p:cNvPr>
          <p:cNvSpPr txBox="1"/>
          <p:nvPr/>
        </p:nvSpPr>
        <p:spPr>
          <a:xfrm>
            <a:off x="4260452" y="6224275"/>
            <a:ext cx="4376417" cy="261610"/>
          </a:xfrm>
          <a:prstGeom prst="rect">
            <a:avLst/>
          </a:prstGeom>
          <a:noFill/>
        </p:spPr>
        <p:txBody>
          <a:bodyPr wrap="square" rtlCol="0">
            <a:spAutoFit/>
          </a:bodyPr>
          <a:lstStyle/>
          <a:p>
            <a:r>
              <a:rPr lang="en-US" sz="1100" dirty="0">
                <a:solidFill>
                  <a:schemeClr val="bg1"/>
                </a:solidFill>
              </a:rPr>
              <a:t>Gambar. </a:t>
            </a:r>
            <a:r>
              <a:rPr lang="en-US" sz="1100" dirty="0" err="1">
                <a:solidFill>
                  <a:schemeClr val="bg1"/>
                </a:solidFill>
              </a:rPr>
              <a:t>Konfigurasi</a:t>
            </a:r>
            <a:r>
              <a:rPr lang="en-US" sz="1100" dirty="0">
                <a:solidFill>
                  <a:schemeClr val="bg1"/>
                </a:solidFill>
              </a:rPr>
              <a:t> Model Recommendation System</a:t>
            </a:r>
            <a:endParaRPr lang="en-ID" sz="1100" dirty="0">
              <a:solidFill>
                <a:schemeClr val="bg1"/>
              </a:solidFill>
            </a:endParaRPr>
          </a:p>
        </p:txBody>
      </p:sp>
    </p:spTree>
    <p:extLst>
      <p:ext uri="{BB962C8B-B14F-4D97-AF65-F5344CB8AC3E}">
        <p14:creationId xmlns:p14="http://schemas.microsoft.com/office/powerpoint/2010/main" val="63193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80944-BA49-D67D-54D9-921244001E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0FDBC5A-8915-2CEB-8AC3-0288267705D1}"/>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E216DA2D-F8DA-182E-052F-83B3B67252BD}"/>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D6094737-4941-AE1A-A4C9-1A480D1C2A69}"/>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A1EE811B-EEBC-1BB8-E793-EEF244C0A4AC}"/>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8" name="TextBox 7">
            <a:extLst>
              <a:ext uri="{FF2B5EF4-FFF2-40B4-BE49-F238E27FC236}">
                <a16:creationId xmlns:a16="http://schemas.microsoft.com/office/drawing/2014/main" id="{20B83748-CE5F-BA3F-BB8E-0B534BC6CF17}"/>
              </a:ext>
            </a:extLst>
          </p:cNvPr>
          <p:cNvSpPr txBox="1"/>
          <p:nvPr/>
        </p:nvSpPr>
        <p:spPr>
          <a:xfrm>
            <a:off x="593034" y="973921"/>
            <a:ext cx="10757417" cy="1200329"/>
          </a:xfrm>
          <a:prstGeom prst="rect">
            <a:avLst/>
          </a:prstGeom>
          <a:noFill/>
        </p:spPr>
        <p:txBody>
          <a:bodyPr wrap="square">
            <a:spAutoFit/>
          </a:bodyPr>
          <a:lstStyle/>
          <a:p>
            <a:pPr algn="l"/>
            <a:r>
              <a:rPr lang="it-IT" b="1" dirty="0">
                <a:solidFill>
                  <a:schemeClr val="bg1"/>
                </a:solidFill>
                <a:latin typeface="Calibri" panose="020F0502020204030204" pitchFamily="34" charset="0"/>
                <a:ea typeface="Calibri" panose="020F0502020204030204" pitchFamily="34" charset="0"/>
                <a:cs typeface="Calibri" panose="020F0502020204030204" pitchFamily="34" charset="0"/>
              </a:rPr>
              <a:t>Implementasi Machine Learning</a:t>
            </a:r>
          </a:p>
          <a:p>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Hasil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Rekomendas</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sebagai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contoh</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disini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kita</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mencoba</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untuk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mencari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yang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menyerupai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"Omega 3 Dietary Supplement“. </a:t>
            </a:r>
            <a:r>
              <a:rPr lang="en-ID" b="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Berikut</a:t>
            </a:r>
            <a:r>
              <a:rPr lang="en-ID"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D" b="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hasil</a:t>
            </a:r>
            <a:r>
              <a:rPr lang="en-ID"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D" b="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rekomendasinya</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ID" b="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it-IT"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628297A-40FE-678E-D614-90F00C6C3601}"/>
              </a:ext>
            </a:extLst>
          </p:cNvPr>
          <p:cNvSpPr txBox="1"/>
          <p:nvPr/>
        </p:nvSpPr>
        <p:spPr>
          <a:xfrm>
            <a:off x="1813605" y="5453192"/>
            <a:ext cx="9210033" cy="430887"/>
          </a:xfrm>
          <a:prstGeom prst="rect">
            <a:avLst/>
          </a:prstGeom>
          <a:noFill/>
        </p:spPr>
        <p:txBody>
          <a:bodyPr wrap="square" rtlCol="0">
            <a:spAutoFit/>
          </a:bodyPr>
          <a:lstStyle/>
          <a:p>
            <a:r>
              <a:rPr lang="en-ID" sz="1100" dirty="0">
                <a:solidFill>
                  <a:schemeClr val="bg1"/>
                </a:solidFill>
              </a:rPr>
              <a:t>Dari </a:t>
            </a:r>
            <a:r>
              <a:rPr lang="en-ID" sz="1100" dirty="0" err="1">
                <a:solidFill>
                  <a:schemeClr val="bg1"/>
                </a:solidFill>
              </a:rPr>
              <a:t>graf</a:t>
            </a:r>
            <a:r>
              <a:rPr lang="en-ID" sz="1100" dirty="0">
                <a:solidFill>
                  <a:schemeClr val="bg1"/>
                </a:solidFill>
              </a:rPr>
              <a:t> </a:t>
            </a:r>
            <a:r>
              <a:rPr lang="en-ID" sz="1100" dirty="0" err="1">
                <a:solidFill>
                  <a:schemeClr val="bg1"/>
                </a:solidFill>
              </a:rPr>
              <a:t>diatas</a:t>
            </a:r>
            <a:r>
              <a:rPr lang="en-ID" sz="1100" dirty="0">
                <a:solidFill>
                  <a:schemeClr val="bg1"/>
                </a:solidFill>
              </a:rPr>
              <a:t> </a:t>
            </a:r>
            <a:r>
              <a:rPr lang="en-ID" sz="1100" dirty="0" err="1">
                <a:solidFill>
                  <a:schemeClr val="bg1"/>
                </a:solidFill>
              </a:rPr>
              <a:t>dapat</a:t>
            </a:r>
            <a:r>
              <a:rPr lang="en-ID" sz="1100" dirty="0">
                <a:solidFill>
                  <a:schemeClr val="bg1"/>
                </a:solidFill>
              </a:rPr>
              <a:t> </a:t>
            </a:r>
            <a:r>
              <a:rPr lang="en-ID" sz="1100" dirty="0" err="1">
                <a:solidFill>
                  <a:schemeClr val="bg1"/>
                </a:solidFill>
              </a:rPr>
              <a:t>dilihat</a:t>
            </a:r>
            <a:r>
              <a:rPr lang="en-ID" sz="1100" dirty="0">
                <a:solidFill>
                  <a:schemeClr val="bg1"/>
                </a:solidFill>
              </a:rPr>
              <a:t> top 10 </a:t>
            </a:r>
            <a:r>
              <a:rPr lang="en-ID" sz="1100" dirty="0" err="1">
                <a:solidFill>
                  <a:schemeClr val="bg1"/>
                </a:solidFill>
              </a:rPr>
              <a:t>produk</a:t>
            </a:r>
            <a:r>
              <a:rPr lang="en-ID" sz="1100" dirty="0">
                <a:solidFill>
                  <a:schemeClr val="bg1"/>
                </a:solidFill>
              </a:rPr>
              <a:t> yang </a:t>
            </a:r>
            <a:r>
              <a:rPr lang="en-ID" sz="1100" dirty="0" err="1">
                <a:solidFill>
                  <a:schemeClr val="bg1"/>
                </a:solidFill>
              </a:rPr>
              <a:t>memiliki</a:t>
            </a:r>
            <a:r>
              <a:rPr lang="en-ID" sz="1100" dirty="0">
                <a:solidFill>
                  <a:schemeClr val="bg1"/>
                </a:solidFill>
              </a:rPr>
              <a:t> </a:t>
            </a:r>
            <a:r>
              <a:rPr lang="en-ID" sz="1100" dirty="0" err="1">
                <a:solidFill>
                  <a:schemeClr val="bg1"/>
                </a:solidFill>
              </a:rPr>
              <a:t>kemiripan</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produk</a:t>
            </a:r>
            <a:r>
              <a:rPr lang="en-ID" sz="1100" dirty="0">
                <a:solidFill>
                  <a:schemeClr val="bg1"/>
                </a:solidFill>
              </a:rPr>
              <a:t> “Omega 3 Dietary Supplement”. </a:t>
            </a:r>
            <a:r>
              <a:rPr lang="en-ID" sz="1100" dirty="0" err="1">
                <a:solidFill>
                  <a:schemeClr val="bg1"/>
                </a:solidFill>
              </a:rPr>
              <a:t>Produk</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nilai</a:t>
            </a:r>
            <a:r>
              <a:rPr lang="en-ID" sz="1100" dirty="0">
                <a:solidFill>
                  <a:schemeClr val="bg1"/>
                </a:solidFill>
              </a:rPr>
              <a:t> </a:t>
            </a:r>
            <a:r>
              <a:rPr lang="en-ID" sz="1100" dirty="0" err="1">
                <a:solidFill>
                  <a:schemeClr val="bg1"/>
                </a:solidFill>
              </a:rPr>
              <a:t>kemiripan</a:t>
            </a:r>
            <a:r>
              <a:rPr lang="en-ID" sz="1100" dirty="0">
                <a:solidFill>
                  <a:schemeClr val="bg1"/>
                </a:solidFill>
              </a:rPr>
              <a:t> </a:t>
            </a:r>
            <a:r>
              <a:rPr lang="en-ID" sz="1100" dirty="0" err="1">
                <a:solidFill>
                  <a:schemeClr val="bg1"/>
                </a:solidFill>
              </a:rPr>
              <a:t>tertinggi</a:t>
            </a:r>
            <a:r>
              <a:rPr lang="en-ID" sz="1100" dirty="0">
                <a:solidFill>
                  <a:schemeClr val="bg1"/>
                </a:solidFill>
              </a:rPr>
              <a:t> </a:t>
            </a:r>
            <a:r>
              <a:rPr lang="en-ID" sz="1100" dirty="0" err="1">
                <a:solidFill>
                  <a:schemeClr val="bg1"/>
                </a:solidFill>
              </a:rPr>
              <a:t>yaitu</a:t>
            </a:r>
            <a:r>
              <a:rPr lang="en-ID" sz="1100" dirty="0">
                <a:solidFill>
                  <a:schemeClr val="bg1"/>
                </a:solidFill>
              </a:rPr>
              <a:t> </a:t>
            </a:r>
            <a:r>
              <a:rPr lang="en-ID" sz="1100" dirty="0" err="1">
                <a:solidFill>
                  <a:schemeClr val="bg1"/>
                </a:solidFill>
              </a:rPr>
              <a:t>proudk</a:t>
            </a:r>
            <a:r>
              <a:rPr lang="en-ID" sz="1100" dirty="0">
                <a:solidFill>
                  <a:schemeClr val="bg1"/>
                </a:solidFill>
              </a:rPr>
              <a:t> “Double Mousse Gentle Cleansing Foam” pada category “Face Wash &amp; Cleanser”</a:t>
            </a:r>
          </a:p>
        </p:txBody>
      </p:sp>
      <p:pic>
        <p:nvPicPr>
          <p:cNvPr id="10" name="Picture 9">
            <a:extLst>
              <a:ext uri="{FF2B5EF4-FFF2-40B4-BE49-F238E27FC236}">
                <a16:creationId xmlns:a16="http://schemas.microsoft.com/office/drawing/2014/main" id="{65BA9A02-E7C1-44E0-A5D6-020EF7B14342}"/>
              </a:ext>
            </a:extLst>
          </p:cNvPr>
          <p:cNvPicPr>
            <a:picLocks noChangeAspect="1"/>
          </p:cNvPicPr>
          <p:nvPr/>
        </p:nvPicPr>
        <p:blipFill>
          <a:blip r:embed="rId3"/>
          <a:stretch>
            <a:fillRect/>
          </a:stretch>
        </p:blipFill>
        <p:spPr>
          <a:xfrm>
            <a:off x="2210946" y="2419435"/>
            <a:ext cx="8097396" cy="2937049"/>
          </a:xfrm>
          <a:prstGeom prst="rect">
            <a:avLst/>
          </a:prstGeom>
        </p:spPr>
      </p:pic>
    </p:spTree>
    <p:extLst>
      <p:ext uri="{BB962C8B-B14F-4D97-AF65-F5344CB8AC3E}">
        <p14:creationId xmlns:p14="http://schemas.microsoft.com/office/powerpoint/2010/main" val="112809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D7885-D7E6-EC51-F23E-9047CB4009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784947-4DC9-38D5-9F35-7F928544C011}"/>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B8F354A0-51A2-D9EF-8B2B-971AD5952657}"/>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5FBAD073-014A-D96E-C9CE-ADB5BE2C810E}"/>
              </a:ext>
            </a:extLst>
          </p:cNvPr>
          <p:cNvSpPr>
            <a:spLocks noGrp="1"/>
          </p:cNvSpPr>
          <p:nvPr>
            <p:ph sz="half" idx="14"/>
          </p:nvPr>
        </p:nvSpPr>
        <p:spPr>
          <a:xfrm>
            <a:off x="0" y="57896"/>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547A7CC3-1493-2EBB-69D4-7D676F2538E9}"/>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8" name="TextBox 7">
            <a:extLst>
              <a:ext uri="{FF2B5EF4-FFF2-40B4-BE49-F238E27FC236}">
                <a16:creationId xmlns:a16="http://schemas.microsoft.com/office/drawing/2014/main" id="{3A8E6489-4011-5433-1F15-2DF365461EE4}"/>
              </a:ext>
            </a:extLst>
          </p:cNvPr>
          <p:cNvSpPr txBox="1"/>
          <p:nvPr/>
        </p:nvSpPr>
        <p:spPr>
          <a:xfrm>
            <a:off x="593035" y="1028421"/>
            <a:ext cx="10757417" cy="2308324"/>
          </a:xfrm>
          <a:prstGeom prst="rect">
            <a:avLst/>
          </a:prstGeom>
          <a:noFill/>
        </p:spPr>
        <p:txBody>
          <a:bodyPr wrap="square">
            <a:spAutoFit/>
          </a:bodyPr>
          <a:lstStyle/>
          <a:p>
            <a:r>
              <a:rPr lang="it-IT" b="1" dirty="0">
                <a:solidFill>
                  <a:schemeClr val="bg1"/>
                </a:solidFill>
                <a:latin typeface="Calibri" panose="020F0502020204030204" pitchFamily="34" charset="0"/>
                <a:ea typeface="Calibri" panose="020F0502020204030204" pitchFamily="34" charset="0"/>
                <a:cs typeface="Calibri" panose="020F0502020204030204" pitchFamily="34" charset="0"/>
              </a:rPr>
              <a:t>Implementasi Machine Learning 2 (Natural Language Processing)</a:t>
            </a:r>
          </a:p>
          <a:p>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2.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Klasifikasi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Kategori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TF-IDF dan Logistic Regression</a:t>
            </a:r>
          </a:p>
          <a:p>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Digunakan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mengelompokkan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berdasarkan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fitur</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‘name’ dan ‘details’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menggunakan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TF-IDF word embedding dan Logistic Regression model. Model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klasifikasi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berhasil</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mencapai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nilai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akurasi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b="1" dirty="0">
                <a:solidFill>
                  <a:schemeClr val="bg1"/>
                </a:solidFill>
                <a:latin typeface="Calibri" panose="020F0502020204030204" pitchFamily="34" charset="0"/>
                <a:ea typeface="Calibri" panose="020F0502020204030204" pitchFamily="34" charset="0"/>
                <a:cs typeface="Calibri" panose="020F0502020204030204" pitchFamily="34" charset="0"/>
              </a:rPr>
              <a:t>82%</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Hal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ini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memungkinkan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otomatisasi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pengelompokan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meningkatkan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akurasi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pencarian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serta</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membantu</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dalam</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rekomendasi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berbasis</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kategori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model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ini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dapat</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dikategorikan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otomatis</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mendukung</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rekomendasi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yang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sebelumnya</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sudah</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dilakukan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serta</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mempermudah</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analisis</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tren</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pasar dan </a:t>
            </a:r>
            <a:r>
              <a:rPr lang="en-ID" dirty="0" err="1">
                <a:solidFill>
                  <a:schemeClr val="bg1"/>
                </a:solidFill>
                <a:latin typeface="Calibri" panose="020F0502020204030204" pitchFamily="34" charset="0"/>
                <a:ea typeface="Calibri" panose="020F0502020204030204" pitchFamily="34" charset="0"/>
                <a:cs typeface="Calibri" panose="020F0502020204030204" pitchFamily="34" charset="0"/>
              </a:rPr>
              <a:t>preferensi</a:t>
            </a:r>
            <a:r>
              <a:rPr lang="en-ID" dirty="0">
                <a:solidFill>
                  <a:schemeClr val="bg1"/>
                </a:solidFill>
                <a:latin typeface="Calibri" panose="020F0502020204030204" pitchFamily="34" charset="0"/>
                <a:ea typeface="Calibri" panose="020F0502020204030204" pitchFamily="34" charset="0"/>
                <a:cs typeface="Calibri" panose="020F0502020204030204" pitchFamily="34" charset="0"/>
              </a:rPr>
              <a:t> customer</a:t>
            </a:r>
            <a:endParaRPr lang="it-IT"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B21319-052A-E0A9-2644-3F4BBF3D01FA}"/>
              </a:ext>
            </a:extLst>
          </p:cNvPr>
          <p:cNvSpPr txBox="1"/>
          <p:nvPr/>
        </p:nvSpPr>
        <p:spPr>
          <a:xfrm>
            <a:off x="4543895" y="6355080"/>
            <a:ext cx="4376417" cy="261610"/>
          </a:xfrm>
          <a:prstGeom prst="rect">
            <a:avLst/>
          </a:prstGeom>
          <a:noFill/>
        </p:spPr>
        <p:txBody>
          <a:bodyPr wrap="square" rtlCol="0">
            <a:spAutoFit/>
          </a:bodyPr>
          <a:lstStyle/>
          <a:p>
            <a:r>
              <a:rPr lang="en-US" sz="1100" dirty="0">
                <a:solidFill>
                  <a:schemeClr val="bg1"/>
                </a:solidFill>
              </a:rPr>
              <a:t>Gambar. </a:t>
            </a:r>
            <a:r>
              <a:rPr lang="en-US" sz="1100" dirty="0" err="1">
                <a:solidFill>
                  <a:schemeClr val="bg1"/>
                </a:solidFill>
              </a:rPr>
              <a:t>Konfigurasi</a:t>
            </a:r>
            <a:r>
              <a:rPr lang="en-US" sz="1100" dirty="0">
                <a:solidFill>
                  <a:schemeClr val="bg1"/>
                </a:solidFill>
              </a:rPr>
              <a:t> Model </a:t>
            </a:r>
            <a:r>
              <a:rPr lang="en-US" sz="1100" dirty="0" err="1">
                <a:solidFill>
                  <a:schemeClr val="bg1"/>
                </a:solidFill>
              </a:rPr>
              <a:t>Regressi</a:t>
            </a:r>
            <a:r>
              <a:rPr lang="en-US" sz="1100" dirty="0">
                <a:solidFill>
                  <a:schemeClr val="bg1"/>
                </a:solidFill>
              </a:rPr>
              <a:t> </a:t>
            </a:r>
            <a:r>
              <a:rPr lang="en-US" sz="1100" dirty="0" err="1">
                <a:solidFill>
                  <a:schemeClr val="bg1"/>
                </a:solidFill>
              </a:rPr>
              <a:t>Logistik</a:t>
            </a:r>
            <a:endParaRPr lang="en-ID" sz="1100" dirty="0">
              <a:solidFill>
                <a:schemeClr val="bg1"/>
              </a:solidFill>
            </a:endParaRPr>
          </a:p>
        </p:txBody>
      </p:sp>
      <p:pic>
        <p:nvPicPr>
          <p:cNvPr id="11" name="Picture 10">
            <a:extLst>
              <a:ext uri="{FF2B5EF4-FFF2-40B4-BE49-F238E27FC236}">
                <a16:creationId xmlns:a16="http://schemas.microsoft.com/office/drawing/2014/main" id="{F3ED7814-4CE9-5983-5040-A0CB2B68FFB5}"/>
              </a:ext>
            </a:extLst>
          </p:cNvPr>
          <p:cNvPicPr>
            <a:picLocks noChangeAspect="1"/>
          </p:cNvPicPr>
          <p:nvPr/>
        </p:nvPicPr>
        <p:blipFill>
          <a:blip r:embed="rId3"/>
          <a:stretch>
            <a:fillRect/>
          </a:stretch>
        </p:blipFill>
        <p:spPr>
          <a:xfrm>
            <a:off x="3006973" y="3269324"/>
            <a:ext cx="6429806" cy="3153177"/>
          </a:xfrm>
          <a:prstGeom prst="rect">
            <a:avLst/>
          </a:prstGeom>
        </p:spPr>
      </p:pic>
    </p:spTree>
    <p:extLst>
      <p:ext uri="{BB962C8B-B14F-4D97-AF65-F5344CB8AC3E}">
        <p14:creationId xmlns:p14="http://schemas.microsoft.com/office/powerpoint/2010/main" val="287065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9D6B5-5102-4D60-BBBD-67D2FBCC9BE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CE8222-D2AA-032A-685B-B19BE452B6A6}"/>
              </a:ext>
            </a:extLst>
          </p:cNvPr>
          <p:cNvSpPr/>
          <p:nvPr/>
        </p:nvSpPr>
        <p:spPr>
          <a:xfrm>
            <a:off x="7891670" y="0"/>
            <a:ext cx="4300330" cy="6858000"/>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813E19F1-87F7-63BD-D28A-9E43ABCFB000}"/>
              </a:ext>
            </a:extLst>
          </p:cNvPr>
          <p:cNvSpPr>
            <a:spLocks noGrp="1"/>
          </p:cNvSpPr>
          <p:nvPr>
            <p:ph type="title"/>
          </p:nvPr>
        </p:nvSpPr>
        <p:spPr>
          <a:xfrm>
            <a:off x="593035" y="354150"/>
            <a:ext cx="4893364" cy="674271"/>
          </a:xfrm>
        </p:spPr>
        <p:txBody>
          <a:bodyPr>
            <a:normAutofit fontScale="90000"/>
          </a:bodyPr>
          <a:lstStyle/>
          <a:p>
            <a:r>
              <a:rPr lang="en-US" dirty="0"/>
              <a:t>Solusi Latihan 5</a:t>
            </a:r>
          </a:p>
        </p:txBody>
      </p:sp>
      <p:sp>
        <p:nvSpPr>
          <p:cNvPr id="3" name="Content Placeholder 2">
            <a:extLst>
              <a:ext uri="{FF2B5EF4-FFF2-40B4-BE49-F238E27FC236}">
                <a16:creationId xmlns:a16="http://schemas.microsoft.com/office/drawing/2014/main" id="{D2689BC7-F588-FE0A-0BDF-B0C35889383D}"/>
              </a:ext>
            </a:extLst>
          </p:cNvPr>
          <p:cNvSpPr>
            <a:spLocks noGrp="1"/>
          </p:cNvSpPr>
          <p:nvPr>
            <p:ph sz="half" idx="14"/>
          </p:nvPr>
        </p:nvSpPr>
        <p:spPr>
          <a:xfrm>
            <a:off x="0" y="80228"/>
            <a:ext cx="6732104" cy="54944"/>
          </a:xfrm>
        </p:spPr>
        <p:txBody>
          <a:bodyPr vert="horz" lIns="91440" tIns="45720" rIns="91440" bIns="45720" rtlCol="0" anchor="t">
            <a:noAutofit/>
          </a:bodyPr>
          <a:lstStyle/>
          <a:p>
            <a:pPr>
              <a:lnSpc>
                <a:spcPts val="1425"/>
              </a:lnSpc>
            </a:pPr>
            <a:r>
              <a:rPr lang="en-ID" sz="1100" b="0" dirty="0">
                <a:solidFill>
                  <a:srgbClr val="FF0000"/>
                </a:solidFill>
                <a:effectLst/>
                <a:latin typeface="Consolas" panose="020B0609020204030204" pitchFamily="49" charset="0"/>
              </a:rPr>
              <a:t>Nb : </a:t>
            </a:r>
            <a:r>
              <a:rPr lang="en-ID" sz="1100" b="0" dirty="0" err="1">
                <a:solidFill>
                  <a:srgbClr val="FF0000"/>
                </a:solidFill>
                <a:effectLst/>
                <a:latin typeface="Consolas" panose="020B0609020204030204" pitchFamily="49" charset="0"/>
              </a:rPr>
              <a:t>Untuk</a:t>
            </a:r>
            <a:r>
              <a:rPr lang="en-ID" sz="1100" b="0" dirty="0">
                <a:solidFill>
                  <a:srgbClr val="FF0000"/>
                </a:solidFill>
                <a:effectLst/>
                <a:latin typeface="Consolas" panose="020B0609020204030204" pitchFamily="49" charset="0"/>
              </a:rPr>
              <a:t> full-code </a:t>
            </a:r>
            <a:r>
              <a:rPr lang="en-ID" sz="1100" b="0" dirty="0" err="1">
                <a:solidFill>
                  <a:srgbClr val="FF0000"/>
                </a:solidFill>
                <a:effectLst/>
                <a:latin typeface="Consolas" panose="020B0609020204030204" pitchFamily="49" charset="0"/>
              </a:rPr>
              <a:t>dapat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dilihat</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dalam</a:t>
            </a:r>
            <a:r>
              <a:rPr lang="en-ID" sz="1100" b="0" dirty="0">
                <a:solidFill>
                  <a:srgbClr val="FF0000"/>
                </a:solidFill>
                <a:effectLst/>
                <a:latin typeface="Consolas" panose="020B0609020204030204" pitchFamily="49" charset="0"/>
              </a:rPr>
              <a:t> notebook </a:t>
            </a:r>
            <a:r>
              <a:rPr lang="en-ID" sz="1100" b="0" dirty="0" err="1">
                <a:solidFill>
                  <a:srgbClr val="FF0000"/>
                </a:solidFill>
                <a:effectLst/>
                <a:latin typeface="Consolas" panose="020B0609020204030204" pitchFamily="49" charset="0"/>
              </a:rPr>
              <a:t>dengan</a:t>
            </a:r>
            <a:r>
              <a:rPr lang="en-ID" sz="1100" b="0" dirty="0">
                <a:solidFill>
                  <a:srgbClr val="FF0000"/>
                </a:solidFill>
                <a:effectLst/>
                <a:latin typeface="Consolas" panose="020B0609020204030204" pitchFamily="49" charset="0"/>
              </a:rPr>
              <a:t> </a:t>
            </a:r>
            <a:r>
              <a:rPr lang="en-ID" sz="1100" b="0" dirty="0" err="1">
                <a:solidFill>
                  <a:srgbClr val="FF0000"/>
                </a:solidFill>
                <a:effectLst/>
                <a:latin typeface="Consolas" panose="020B0609020204030204" pitchFamily="49" charset="0"/>
              </a:rPr>
              <a:t>nama</a:t>
            </a:r>
            <a:r>
              <a:rPr lang="en-ID" sz="1100" b="0" dirty="0">
                <a:solidFill>
                  <a:srgbClr val="FF0000"/>
                </a:solidFill>
                <a:effectLst/>
                <a:latin typeface="Consolas" panose="020B0609020204030204" pitchFamily="49" charset="0"/>
              </a:rPr>
              <a:t> file ‘latihan5.ipnyb’</a:t>
            </a:r>
          </a:p>
          <a:p>
            <a:pPr>
              <a:lnSpc>
                <a:spcPts val="1425"/>
              </a:lnSpc>
            </a:pPr>
            <a:endParaRPr lang="en-ID" sz="1100" dirty="0">
              <a:solidFill>
                <a:srgbClr val="CCCCCC"/>
              </a:solidFill>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ID"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a:p>
            <a:pPr>
              <a:lnSpc>
                <a:spcPts val="1425"/>
              </a:lnSpc>
            </a:pPr>
            <a:endParaRPr lang="en-US" sz="1100" b="0" dirty="0">
              <a:solidFill>
                <a:srgbClr val="CCCCCC"/>
              </a:solidFill>
              <a:effectLst/>
              <a:latin typeface="Consolas" panose="020B0609020204030204" pitchFamily="49" charset="0"/>
            </a:endParaRPr>
          </a:p>
        </p:txBody>
      </p:sp>
      <p:sp>
        <p:nvSpPr>
          <p:cNvPr id="6" name="Slide Number Placeholder 5">
            <a:extLst>
              <a:ext uri="{FF2B5EF4-FFF2-40B4-BE49-F238E27FC236}">
                <a16:creationId xmlns:a16="http://schemas.microsoft.com/office/drawing/2014/main" id="{5F68924A-6B50-8A86-DEAA-51451F4DAC8F}"/>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8" name="TextBox 7">
            <a:extLst>
              <a:ext uri="{FF2B5EF4-FFF2-40B4-BE49-F238E27FC236}">
                <a16:creationId xmlns:a16="http://schemas.microsoft.com/office/drawing/2014/main" id="{3BD954D0-7478-278E-CA07-2D9224B5A143}"/>
              </a:ext>
            </a:extLst>
          </p:cNvPr>
          <p:cNvSpPr txBox="1"/>
          <p:nvPr/>
        </p:nvSpPr>
        <p:spPr>
          <a:xfrm>
            <a:off x="593034" y="973921"/>
            <a:ext cx="10757417" cy="646331"/>
          </a:xfrm>
          <a:prstGeom prst="rect">
            <a:avLst/>
          </a:prstGeom>
          <a:noFill/>
        </p:spPr>
        <p:txBody>
          <a:bodyPr wrap="square">
            <a:spAutoFit/>
          </a:bodyPr>
          <a:lstStyle/>
          <a:p>
            <a:pPr algn="l"/>
            <a:r>
              <a:rPr lang="it-IT" b="1" dirty="0">
                <a:solidFill>
                  <a:schemeClr val="bg1"/>
                </a:solidFill>
                <a:latin typeface="Calibri" panose="020F0502020204030204" pitchFamily="34" charset="0"/>
                <a:ea typeface="Calibri" panose="020F0502020204030204" pitchFamily="34" charset="0"/>
                <a:cs typeface="Calibri" panose="020F0502020204030204" pitchFamily="34" charset="0"/>
              </a:rPr>
              <a:t>Implementasi Machine Learning 2 (Natural Language Processing)</a:t>
            </a:r>
          </a:p>
          <a:p>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Hasil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Sistem</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Klasifikasi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Kategori</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Produk</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a:t>
            </a:r>
            <a:r>
              <a:rPr lang="en-ID" dirty="0" err="1">
                <a:solidFill>
                  <a:srgbClr val="F8FAFF"/>
                </a:solidFill>
                <a:latin typeface="Calibri" panose="020F0502020204030204" pitchFamily="34" charset="0"/>
                <a:ea typeface="Calibri" panose="020F0502020204030204" pitchFamily="34" charset="0"/>
                <a:cs typeface="Calibri" panose="020F0502020204030204" pitchFamily="34" charset="0"/>
              </a:rPr>
              <a:t>dengan</a:t>
            </a:r>
            <a:r>
              <a:rPr lang="en-ID" dirty="0">
                <a:solidFill>
                  <a:srgbClr val="F8FAFF"/>
                </a:solidFill>
                <a:latin typeface="Calibri" panose="020F0502020204030204" pitchFamily="34" charset="0"/>
                <a:ea typeface="Calibri" panose="020F0502020204030204" pitchFamily="34" charset="0"/>
                <a:cs typeface="Calibri" panose="020F0502020204030204" pitchFamily="34" charset="0"/>
              </a:rPr>
              <a:t> TF-IDF dan Logistic Regression</a:t>
            </a:r>
            <a:endParaRPr lang="it-IT"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B800181-0EAD-9D49-BC74-A02293F53DEF}"/>
              </a:ext>
            </a:extLst>
          </p:cNvPr>
          <p:cNvSpPr txBox="1"/>
          <p:nvPr/>
        </p:nvSpPr>
        <p:spPr>
          <a:xfrm>
            <a:off x="1866157" y="5903686"/>
            <a:ext cx="9210033" cy="600164"/>
          </a:xfrm>
          <a:prstGeom prst="rect">
            <a:avLst/>
          </a:prstGeom>
          <a:noFill/>
        </p:spPr>
        <p:txBody>
          <a:bodyPr wrap="square" rtlCol="0">
            <a:spAutoFit/>
          </a:bodyPr>
          <a:lstStyle/>
          <a:p>
            <a:r>
              <a:rPr lang="en-ID" sz="1100" dirty="0">
                <a:solidFill>
                  <a:schemeClr val="bg1"/>
                </a:solidFill>
              </a:rPr>
              <a:t>Dari </a:t>
            </a:r>
            <a:r>
              <a:rPr lang="en-ID" sz="1100" dirty="0" err="1">
                <a:solidFill>
                  <a:schemeClr val="bg1"/>
                </a:solidFill>
              </a:rPr>
              <a:t>graf</a:t>
            </a:r>
            <a:r>
              <a:rPr lang="en-ID" sz="1100" dirty="0">
                <a:solidFill>
                  <a:schemeClr val="bg1"/>
                </a:solidFill>
              </a:rPr>
              <a:t> </a:t>
            </a:r>
            <a:r>
              <a:rPr lang="en-ID" sz="1100" dirty="0" err="1">
                <a:solidFill>
                  <a:schemeClr val="bg1"/>
                </a:solidFill>
              </a:rPr>
              <a:t>diatas</a:t>
            </a:r>
            <a:r>
              <a:rPr lang="en-ID" sz="1100" dirty="0">
                <a:solidFill>
                  <a:schemeClr val="bg1"/>
                </a:solidFill>
              </a:rPr>
              <a:t> </a:t>
            </a:r>
            <a:r>
              <a:rPr lang="en-ID" sz="1100" dirty="0" err="1">
                <a:solidFill>
                  <a:schemeClr val="bg1"/>
                </a:solidFill>
              </a:rPr>
              <a:t>dapat</a:t>
            </a:r>
            <a:r>
              <a:rPr lang="en-ID" sz="1100" dirty="0">
                <a:solidFill>
                  <a:schemeClr val="bg1"/>
                </a:solidFill>
              </a:rPr>
              <a:t> </a:t>
            </a:r>
            <a:r>
              <a:rPr lang="en-ID" sz="1100" dirty="0" err="1">
                <a:solidFill>
                  <a:schemeClr val="bg1"/>
                </a:solidFill>
              </a:rPr>
              <a:t>dilihat</a:t>
            </a:r>
            <a:r>
              <a:rPr lang="en-ID" sz="1100" dirty="0">
                <a:solidFill>
                  <a:schemeClr val="bg1"/>
                </a:solidFill>
              </a:rPr>
              <a:t> </a:t>
            </a:r>
            <a:r>
              <a:rPr lang="en-ID" sz="1100" dirty="0" err="1">
                <a:solidFill>
                  <a:schemeClr val="bg1"/>
                </a:solidFill>
              </a:rPr>
              <a:t>contoh</a:t>
            </a:r>
            <a:r>
              <a:rPr lang="en-ID" sz="1100" dirty="0">
                <a:solidFill>
                  <a:schemeClr val="bg1"/>
                </a:solidFill>
              </a:rPr>
              <a:t> 10 </a:t>
            </a:r>
            <a:r>
              <a:rPr lang="en-ID" sz="1100" dirty="0" err="1">
                <a:solidFill>
                  <a:schemeClr val="bg1"/>
                </a:solidFill>
              </a:rPr>
              <a:t>produk</a:t>
            </a:r>
            <a:r>
              <a:rPr lang="en-ID" sz="1100" dirty="0">
                <a:solidFill>
                  <a:schemeClr val="bg1"/>
                </a:solidFill>
              </a:rPr>
              <a:t> yang </a:t>
            </a:r>
            <a:r>
              <a:rPr lang="en-ID" sz="1100" dirty="0" err="1">
                <a:solidFill>
                  <a:schemeClr val="bg1"/>
                </a:solidFill>
              </a:rPr>
              <a:t>diklasifikasi</a:t>
            </a:r>
            <a:r>
              <a:rPr lang="en-ID" sz="1100" dirty="0">
                <a:solidFill>
                  <a:schemeClr val="bg1"/>
                </a:solidFill>
              </a:rPr>
              <a:t> </a:t>
            </a:r>
            <a:r>
              <a:rPr lang="en-ID" sz="1100" dirty="0" err="1">
                <a:solidFill>
                  <a:schemeClr val="bg1"/>
                </a:solidFill>
              </a:rPr>
              <a:t>dari</a:t>
            </a:r>
            <a:r>
              <a:rPr lang="en-ID" sz="1100" dirty="0">
                <a:solidFill>
                  <a:schemeClr val="bg1"/>
                </a:solidFill>
              </a:rPr>
              <a:t> data ‘test.csv’. Dari </a:t>
            </a:r>
            <a:r>
              <a:rPr lang="en-ID" sz="1100" dirty="0" err="1">
                <a:solidFill>
                  <a:schemeClr val="bg1"/>
                </a:solidFill>
              </a:rPr>
              <a:t>ke</a:t>
            </a:r>
            <a:r>
              <a:rPr lang="en-ID" sz="1100" dirty="0">
                <a:solidFill>
                  <a:schemeClr val="bg1"/>
                </a:solidFill>
              </a:rPr>
              <a:t> 10 </a:t>
            </a:r>
            <a:r>
              <a:rPr lang="en-ID" sz="1100" dirty="0" err="1">
                <a:solidFill>
                  <a:schemeClr val="bg1"/>
                </a:solidFill>
              </a:rPr>
              <a:t>produk</a:t>
            </a:r>
            <a:r>
              <a:rPr lang="en-ID" sz="1100" dirty="0">
                <a:solidFill>
                  <a:schemeClr val="bg1"/>
                </a:solidFill>
              </a:rPr>
              <a:t> </a:t>
            </a:r>
            <a:r>
              <a:rPr lang="en-ID" sz="1100" dirty="0" err="1">
                <a:solidFill>
                  <a:schemeClr val="bg1"/>
                </a:solidFill>
              </a:rPr>
              <a:t>tampak</a:t>
            </a:r>
            <a:r>
              <a:rPr lang="en-ID" sz="1100" dirty="0">
                <a:solidFill>
                  <a:schemeClr val="bg1"/>
                </a:solidFill>
              </a:rPr>
              <a:t> 6 </a:t>
            </a:r>
            <a:r>
              <a:rPr lang="en-ID" sz="1100" dirty="0" err="1">
                <a:solidFill>
                  <a:schemeClr val="bg1"/>
                </a:solidFill>
              </a:rPr>
              <a:t>produk</a:t>
            </a:r>
            <a:r>
              <a:rPr lang="en-ID" sz="1100" dirty="0">
                <a:solidFill>
                  <a:schemeClr val="bg1"/>
                </a:solidFill>
              </a:rPr>
              <a:t> </a:t>
            </a:r>
            <a:r>
              <a:rPr lang="en-ID" sz="1100" dirty="0" err="1">
                <a:solidFill>
                  <a:schemeClr val="bg1"/>
                </a:solidFill>
              </a:rPr>
              <a:t>berhasil</a:t>
            </a:r>
            <a:r>
              <a:rPr lang="en-ID" sz="1100" dirty="0">
                <a:solidFill>
                  <a:schemeClr val="bg1"/>
                </a:solidFill>
              </a:rPr>
              <a:t> </a:t>
            </a:r>
            <a:r>
              <a:rPr lang="en-ID" sz="1100" dirty="0" err="1">
                <a:solidFill>
                  <a:schemeClr val="bg1"/>
                </a:solidFill>
              </a:rPr>
              <a:t>diprediksi</a:t>
            </a:r>
            <a:r>
              <a:rPr lang="en-ID" sz="1100" dirty="0">
                <a:solidFill>
                  <a:schemeClr val="bg1"/>
                </a:solidFill>
              </a:rPr>
              <a:t> </a:t>
            </a:r>
            <a:r>
              <a:rPr lang="en-ID" sz="1100" dirty="0" err="1">
                <a:solidFill>
                  <a:schemeClr val="bg1"/>
                </a:solidFill>
              </a:rPr>
              <a:t>kategorinya</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tepat</a:t>
            </a:r>
            <a:r>
              <a:rPr lang="en-ID" sz="1100" dirty="0">
                <a:solidFill>
                  <a:schemeClr val="bg1"/>
                </a:solidFill>
              </a:rPr>
              <a:t>, 2 </a:t>
            </a:r>
            <a:r>
              <a:rPr lang="en-ID" sz="1100" dirty="0" err="1">
                <a:solidFill>
                  <a:schemeClr val="bg1"/>
                </a:solidFill>
              </a:rPr>
              <a:t>produk</a:t>
            </a:r>
            <a:r>
              <a:rPr lang="en-ID" sz="1100" dirty="0">
                <a:solidFill>
                  <a:schemeClr val="bg1"/>
                </a:solidFill>
              </a:rPr>
              <a:t> </a:t>
            </a:r>
            <a:r>
              <a:rPr lang="en-ID" sz="1100" dirty="0" err="1">
                <a:solidFill>
                  <a:schemeClr val="bg1"/>
                </a:solidFill>
              </a:rPr>
              <a:t>diprediksi</a:t>
            </a:r>
            <a:r>
              <a:rPr lang="en-ID" sz="1100" dirty="0">
                <a:solidFill>
                  <a:schemeClr val="bg1"/>
                </a:solidFill>
              </a:rPr>
              <a:t> </a:t>
            </a:r>
            <a:r>
              <a:rPr lang="en-ID" sz="1100" dirty="0" err="1">
                <a:solidFill>
                  <a:schemeClr val="bg1"/>
                </a:solidFill>
              </a:rPr>
              <a:t>mendekati</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kategori</a:t>
            </a:r>
            <a:r>
              <a:rPr lang="en-ID" sz="1100" dirty="0">
                <a:solidFill>
                  <a:schemeClr val="bg1"/>
                </a:solidFill>
              </a:rPr>
              <a:t> </a:t>
            </a:r>
            <a:r>
              <a:rPr lang="en-ID" sz="1100" dirty="0" err="1">
                <a:solidFill>
                  <a:schemeClr val="bg1"/>
                </a:solidFill>
              </a:rPr>
              <a:t>sebenarnya</a:t>
            </a:r>
            <a:r>
              <a:rPr lang="en-ID" sz="1100" dirty="0">
                <a:solidFill>
                  <a:schemeClr val="bg1"/>
                </a:solidFill>
              </a:rPr>
              <a:t>, dan 2 </a:t>
            </a:r>
            <a:r>
              <a:rPr lang="en-ID" sz="1100" dirty="0" err="1">
                <a:solidFill>
                  <a:schemeClr val="bg1"/>
                </a:solidFill>
              </a:rPr>
              <a:t>produk</a:t>
            </a:r>
            <a:r>
              <a:rPr lang="en-ID" sz="1100" dirty="0">
                <a:solidFill>
                  <a:schemeClr val="bg1"/>
                </a:solidFill>
              </a:rPr>
              <a:t> </a:t>
            </a:r>
            <a:r>
              <a:rPr lang="en-ID" sz="1100" dirty="0" err="1">
                <a:solidFill>
                  <a:schemeClr val="bg1"/>
                </a:solidFill>
              </a:rPr>
              <a:t>gagal</a:t>
            </a:r>
            <a:r>
              <a:rPr lang="en-ID" sz="1100" dirty="0">
                <a:solidFill>
                  <a:schemeClr val="bg1"/>
                </a:solidFill>
              </a:rPr>
              <a:t> </a:t>
            </a:r>
            <a:r>
              <a:rPr lang="en-ID" sz="1100" dirty="0" err="1">
                <a:solidFill>
                  <a:schemeClr val="bg1"/>
                </a:solidFill>
              </a:rPr>
              <a:t>diproduksi</a:t>
            </a:r>
            <a:r>
              <a:rPr lang="en-ID" sz="1100" dirty="0">
                <a:solidFill>
                  <a:schemeClr val="bg1"/>
                </a:solidFill>
              </a:rPr>
              <a:t> (</a:t>
            </a:r>
            <a:r>
              <a:rPr lang="en-ID" sz="1100" dirty="0" err="1">
                <a:solidFill>
                  <a:schemeClr val="bg1"/>
                </a:solidFill>
              </a:rPr>
              <a:t>kategorinya</a:t>
            </a:r>
            <a:r>
              <a:rPr lang="en-ID" sz="1100" dirty="0">
                <a:solidFill>
                  <a:schemeClr val="bg1"/>
                </a:solidFill>
              </a:rPr>
              <a:t> </a:t>
            </a:r>
            <a:r>
              <a:rPr lang="en-ID" sz="1100" dirty="0" err="1">
                <a:solidFill>
                  <a:schemeClr val="bg1"/>
                </a:solidFill>
              </a:rPr>
              <a:t>jauh</a:t>
            </a:r>
            <a:r>
              <a:rPr lang="en-ID" sz="1100" dirty="0">
                <a:solidFill>
                  <a:schemeClr val="bg1"/>
                </a:solidFill>
              </a:rPr>
              <a:t> </a:t>
            </a:r>
            <a:r>
              <a:rPr lang="en-ID" sz="1100" dirty="0" err="1">
                <a:solidFill>
                  <a:schemeClr val="bg1"/>
                </a:solidFill>
              </a:rPr>
              <a:t>meleset</a:t>
            </a:r>
            <a:r>
              <a:rPr lang="en-ID" sz="1100" dirty="0">
                <a:solidFill>
                  <a:schemeClr val="bg1"/>
                </a:solidFill>
              </a:rPr>
              <a:t>). Hal </a:t>
            </a:r>
            <a:r>
              <a:rPr lang="en-ID" sz="1100" dirty="0" err="1">
                <a:solidFill>
                  <a:schemeClr val="bg1"/>
                </a:solidFill>
              </a:rPr>
              <a:t>ini</a:t>
            </a:r>
            <a:r>
              <a:rPr lang="en-ID" sz="1100" dirty="0">
                <a:solidFill>
                  <a:schemeClr val="bg1"/>
                </a:solidFill>
              </a:rPr>
              <a:t> </a:t>
            </a:r>
            <a:r>
              <a:rPr lang="en-ID" sz="1100" dirty="0" err="1">
                <a:solidFill>
                  <a:schemeClr val="bg1"/>
                </a:solidFill>
              </a:rPr>
              <a:t>menunjukkan</a:t>
            </a:r>
            <a:r>
              <a:rPr lang="en-ID" sz="1100" dirty="0">
                <a:solidFill>
                  <a:schemeClr val="bg1"/>
                </a:solidFill>
              </a:rPr>
              <a:t> </a:t>
            </a:r>
            <a:r>
              <a:rPr lang="en-ID" sz="1100" dirty="0" err="1">
                <a:solidFill>
                  <a:schemeClr val="bg1"/>
                </a:solidFill>
              </a:rPr>
              <a:t>bahwa</a:t>
            </a:r>
            <a:r>
              <a:rPr lang="en-ID" sz="1100" dirty="0">
                <a:solidFill>
                  <a:schemeClr val="bg1"/>
                </a:solidFill>
              </a:rPr>
              <a:t> </a:t>
            </a:r>
            <a:r>
              <a:rPr lang="en-ID" sz="1100" dirty="0" err="1">
                <a:solidFill>
                  <a:schemeClr val="bg1"/>
                </a:solidFill>
              </a:rPr>
              <a:t>performa</a:t>
            </a:r>
            <a:r>
              <a:rPr lang="en-ID" sz="1100" dirty="0">
                <a:solidFill>
                  <a:schemeClr val="bg1"/>
                </a:solidFill>
              </a:rPr>
              <a:t> model </a:t>
            </a:r>
            <a:r>
              <a:rPr lang="en-ID" sz="1100" dirty="0" err="1">
                <a:solidFill>
                  <a:schemeClr val="bg1"/>
                </a:solidFill>
              </a:rPr>
              <a:t>sudah</a:t>
            </a:r>
            <a:r>
              <a:rPr lang="en-ID" sz="1100" dirty="0">
                <a:solidFill>
                  <a:schemeClr val="bg1"/>
                </a:solidFill>
              </a:rPr>
              <a:t> </a:t>
            </a:r>
            <a:r>
              <a:rPr lang="en-ID" sz="1100" dirty="0" err="1">
                <a:solidFill>
                  <a:schemeClr val="bg1"/>
                </a:solidFill>
              </a:rPr>
              <a:t>cukup</a:t>
            </a:r>
            <a:r>
              <a:rPr lang="en-ID" sz="1100" dirty="0">
                <a:solidFill>
                  <a:schemeClr val="bg1"/>
                </a:solidFill>
              </a:rPr>
              <a:t> </a:t>
            </a:r>
            <a:r>
              <a:rPr lang="en-ID" sz="1100" dirty="0" err="1">
                <a:solidFill>
                  <a:schemeClr val="bg1"/>
                </a:solidFill>
              </a:rPr>
              <a:t>baik</a:t>
            </a:r>
            <a:r>
              <a:rPr lang="en-ID" sz="1100" dirty="0">
                <a:solidFill>
                  <a:schemeClr val="bg1"/>
                </a:solidFill>
              </a:rPr>
              <a:t>, </a:t>
            </a:r>
            <a:r>
              <a:rPr lang="en-ID" sz="1100" dirty="0" err="1">
                <a:solidFill>
                  <a:schemeClr val="bg1"/>
                </a:solidFill>
              </a:rPr>
              <a:t>dengan</a:t>
            </a:r>
            <a:r>
              <a:rPr lang="en-ID" sz="1100" dirty="0">
                <a:solidFill>
                  <a:schemeClr val="bg1"/>
                </a:solidFill>
              </a:rPr>
              <a:t> </a:t>
            </a:r>
            <a:r>
              <a:rPr lang="en-ID" sz="1100" dirty="0" err="1">
                <a:solidFill>
                  <a:schemeClr val="bg1"/>
                </a:solidFill>
              </a:rPr>
              <a:t>tingkat</a:t>
            </a:r>
            <a:r>
              <a:rPr lang="en-ID" sz="1100" dirty="0">
                <a:solidFill>
                  <a:schemeClr val="bg1"/>
                </a:solidFill>
              </a:rPr>
              <a:t> </a:t>
            </a:r>
            <a:r>
              <a:rPr lang="en-ID" sz="1100" dirty="0" err="1">
                <a:solidFill>
                  <a:schemeClr val="bg1"/>
                </a:solidFill>
              </a:rPr>
              <a:t>akurasi</a:t>
            </a:r>
            <a:r>
              <a:rPr lang="en-ID" sz="1100" dirty="0">
                <a:solidFill>
                  <a:schemeClr val="bg1"/>
                </a:solidFill>
              </a:rPr>
              <a:t> </a:t>
            </a:r>
            <a:r>
              <a:rPr lang="en-ID" sz="1100" dirty="0" err="1">
                <a:solidFill>
                  <a:schemeClr val="bg1"/>
                </a:solidFill>
              </a:rPr>
              <a:t>pelatihan</a:t>
            </a:r>
            <a:r>
              <a:rPr lang="en-ID" sz="1100" dirty="0">
                <a:solidFill>
                  <a:schemeClr val="bg1"/>
                </a:solidFill>
              </a:rPr>
              <a:t> </a:t>
            </a:r>
            <a:r>
              <a:rPr lang="en-ID" sz="1100" dirty="0" err="1">
                <a:solidFill>
                  <a:schemeClr val="bg1"/>
                </a:solidFill>
              </a:rPr>
              <a:t>sebesar</a:t>
            </a:r>
            <a:r>
              <a:rPr lang="en-ID" sz="1100" dirty="0">
                <a:solidFill>
                  <a:schemeClr val="bg1"/>
                </a:solidFill>
              </a:rPr>
              <a:t> 82%</a:t>
            </a:r>
          </a:p>
        </p:txBody>
      </p:sp>
      <p:pic>
        <p:nvPicPr>
          <p:cNvPr id="14" name="Picture 13">
            <a:extLst>
              <a:ext uri="{FF2B5EF4-FFF2-40B4-BE49-F238E27FC236}">
                <a16:creationId xmlns:a16="http://schemas.microsoft.com/office/drawing/2014/main" id="{E75DB0F5-80E3-E82A-F2E0-5769BC5BEF73}"/>
              </a:ext>
            </a:extLst>
          </p:cNvPr>
          <p:cNvPicPr>
            <a:picLocks noChangeAspect="1"/>
          </p:cNvPicPr>
          <p:nvPr/>
        </p:nvPicPr>
        <p:blipFill>
          <a:blip r:embed="rId3"/>
          <a:stretch>
            <a:fillRect/>
          </a:stretch>
        </p:blipFill>
        <p:spPr>
          <a:xfrm>
            <a:off x="3594016" y="1735896"/>
            <a:ext cx="5003968" cy="4148183"/>
          </a:xfrm>
          <a:prstGeom prst="rect">
            <a:avLst/>
          </a:prstGeom>
        </p:spPr>
      </p:pic>
    </p:spTree>
    <p:extLst>
      <p:ext uri="{BB962C8B-B14F-4D97-AF65-F5344CB8AC3E}">
        <p14:creationId xmlns:p14="http://schemas.microsoft.com/office/powerpoint/2010/main" val="2157469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Josua Pane</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Introduction</a:t>
            </a:r>
            <a:br>
              <a:rPr lang="en-US" dirty="0"/>
            </a:br>
            <a:br>
              <a:rPr lang="en-US" dirty="0"/>
            </a:br>
            <a:r>
              <a:rPr lang="en-US" sz="3200" dirty="0"/>
              <a:t>Josua pane – </a:t>
            </a:r>
            <a:br>
              <a:rPr lang="en-US" sz="3200" dirty="0"/>
            </a:br>
            <a:r>
              <a:rPr lang="en-US" sz="3200" dirty="0"/>
              <a:t>data scientist associate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86434" y="198783"/>
            <a:ext cx="5175010" cy="819031"/>
          </a:xfrm>
        </p:spPr>
        <p:txBody>
          <a:bodyPr>
            <a:normAutofit/>
          </a:bodyPr>
          <a:lstStyle/>
          <a:p>
            <a:r>
              <a:rPr lang="en-US" dirty="0"/>
              <a:t>Latihan 1</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86434" y="1096815"/>
            <a:ext cx="6594768" cy="1951523"/>
          </a:xfrm>
        </p:spPr>
        <p:txBody>
          <a:bodyPr>
            <a:noAutofit/>
          </a:bodyPr>
          <a:lstStyle/>
          <a:p>
            <a:r>
              <a:rPr lang="en-ID" sz="1600" b="0" i="0" u="none" strike="noStrike" baseline="0" dirty="0">
                <a:solidFill>
                  <a:schemeClr val="bg1"/>
                </a:solidFill>
                <a:latin typeface="Calibri" panose="020F0502020204030204" pitchFamily="34" charset="0"/>
              </a:rPr>
              <a:t>Anda </a:t>
            </a:r>
            <a:r>
              <a:rPr lang="en-ID" sz="1600" b="0" i="0" u="none" strike="noStrike" baseline="0" dirty="0" err="1">
                <a:solidFill>
                  <a:schemeClr val="bg1"/>
                </a:solidFill>
                <a:latin typeface="Calibri" panose="020F0502020204030204" pitchFamily="34" charset="0"/>
              </a:rPr>
              <a:t>memiliki</a:t>
            </a:r>
            <a:r>
              <a:rPr lang="en-ID" sz="1600" b="0" i="0" u="none" strike="noStrike" baseline="0" dirty="0">
                <a:solidFill>
                  <a:schemeClr val="bg1"/>
                </a:solidFill>
                <a:latin typeface="Calibri" panose="020F0502020204030204" pitchFamily="34" charset="0"/>
              </a:rPr>
              <a:t> dataset </a:t>
            </a:r>
            <a:r>
              <a:rPr lang="en-ID" sz="1600" b="0" i="0" u="none" strike="noStrike" baseline="0" dirty="0" err="1">
                <a:solidFill>
                  <a:schemeClr val="bg1"/>
                </a:solidFill>
                <a:latin typeface="Calibri" panose="020F0502020204030204" pitchFamily="34" charset="0"/>
              </a:rPr>
              <a:t>mengenai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penjualan</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tiket</a:t>
            </a:r>
            <a:r>
              <a:rPr lang="en-ID" sz="1600" b="0" i="0" u="none" strike="noStrike" baseline="0" dirty="0">
                <a:solidFill>
                  <a:schemeClr val="bg1"/>
                </a:solidFill>
                <a:latin typeface="Calibri" panose="020F0502020204030204" pitchFamily="34" charset="0"/>
              </a:rPr>
              <a:t> di </a:t>
            </a:r>
            <a:r>
              <a:rPr lang="en-ID" sz="1600" b="0" i="0" u="none" strike="noStrike" baseline="0" dirty="0" err="1">
                <a:solidFill>
                  <a:schemeClr val="bg1"/>
                </a:solidFill>
                <a:latin typeface="Calibri" panose="020F0502020204030204" pitchFamily="34" charset="0"/>
              </a:rPr>
              <a:t>sebuah</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bioskop</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sepanjang</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tahun</a:t>
            </a:r>
            <a:r>
              <a:rPr lang="en-ID" sz="1600" b="0" i="0" u="none" strike="noStrike" baseline="0" dirty="0">
                <a:solidFill>
                  <a:schemeClr val="bg1"/>
                </a:solidFill>
                <a:latin typeface="Calibri" panose="020F0502020204030204" pitchFamily="34" charset="0"/>
              </a:rPr>
              <a:t>. Dataset </a:t>
            </a:r>
            <a:r>
              <a:rPr lang="en-ID" sz="1600" b="0" i="0" u="none" strike="noStrike" baseline="0" dirty="0" err="1">
                <a:solidFill>
                  <a:schemeClr val="bg1"/>
                </a:solidFill>
                <a:latin typeface="Calibri" panose="020F0502020204030204" pitchFamily="34" charset="0"/>
              </a:rPr>
              <a:t>ini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memiliki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beberapa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kolom</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berikut</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tanggal_film</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Tanggal</a:t>
            </a:r>
            <a:r>
              <a:rPr lang="en-ID" sz="1600" b="0" i="0" u="none" strike="noStrike" baseline="0" dirty="0">
                <a:solidFill>
                  <a:schemeClr val="bg1"/>
                </a:solidFill>
                <a:latin typeface="Calibri" panose="020F0502020204030204" pitchFamily="34" charset="0"/>
              </a:rPr>
              <a:t> film </a:t>
            </a:r>
            <a:r>
              <a:rPr lang="en-ID" sz="1600" b="0" i="0" u="none" strike="noStrike" baseline="0" dirty="0" err="1">
                <a:solidFill>
                  <a:schemeClr val="bg1"/>
                </a:solidFill>
                <a:latin typeface="Calibri" panose="020F0502020204030204" pitchFamily="34" charset="0"/>
              </a:rPr>
              <a:t>ditayangkan</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judul_film</a:t>
            </a:r>
            <a:r>
              <a:rPr lang="en-ID" sz="1600" b="0" i="0" u="none" strike="noStrike" baseline="0" dirty="0">
                <a:solidFill>
                  <a:schemeClr val="bg1"/>
                </a:solidFill>
                <a:latin typeface="Calibri" panose="020F0502020204030204" pitchFamily="34" charset="0"/>
              </a:rPr>
              <a:t> (Nama film) </a:t>
            </a:r>
          </a:p>
          <a:p>
            <a:r>
              <a:rPr lang="it-IT" sz="1600" b="0" i="0" u="none" strike="noStrike" baseline="0" dirty="0">
                <a:solidFill>
                  <a:schemeClr val="bg1"/>
                </a:solidFill>
                <a:latin typeface="Calibri" panose="020F0502020204030204" pitchFamily="34" charset="0"/>
              </a:rPr>
              <a:t>• durasi_film (Durasi film dalam menit) </a:t>
            </a:r>
          </a:p>
          <a:p>
            <a:r>
              <a:rPr lang="pt-BR" sz="1600" b="0" i="0" u="none" strike="noStrike" baseline="0" dirty="0">
                <a:solidFill>
                  <a:schemeClr val="bg1"/>
                </a:solidFill>
                <a:latin typeface="Calibri" panose="020F0502020204030204" pitchFamily="34" charset="0"/>
              </a:rPr>
              <a:t>• kapasitas_auditorium (Kapasitas tempat duduk auditorium)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tiket_terjual</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Jumlah</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tiket</a:t>
            </a:r>
            <a:r>
              <a:rPr lang="en-ID" sz="1600" b="0" i="0" u="none" strike="noStrike" baseline="0" dirty="0">
                <a:solidFill>
                  <a:schemeClr val="bg1"/>
                </a:solidFill>
                <a:latin typeface="Calibri" panose="020F0502020204030204" pitchFamily="34" charset="0"/>
              </a:rPr>
              <a:t> film yang </a:t>
            </a:r>
            <a:r>
              <a:rPr lang="en-ID" sz="1600" b="0" i="0" u="none" strike="noStrike" baseline="0" dirty="0" err="1">
                <a:solidFill>
                  <a:schemeClr val="bg1"/>
                </a:solidFill>
                <a:latin typeface="Calibri" panose="020F0502020204030204" pitchFamily="34" charset="0"/>
              </a:rPr>
              <a:t>terjual</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harga_tiket</a:t>
            </a:r>
            <a:r>
              <a:rPr lang="en-ID" sz="1600" b="0" i="0" u="none" strike="noStrike" baseline="0" dirty="0">
                <a:solidFill>
                  <a:schemeClr val="bg1"/>
                </a:solidFill>
                <a:latin typeface="Calibri" panose="020F0502020204030204" pitchFamily="34" charset="0"/>
              </a:rPr>
              <a:t> (Harga </a:t>
            </a:r>
            <a:r>
              <a:rPr lang="en-ID" sz="1600" b="0" i="0" u="none" strike="noStrike" baseline="0" dirty="0" err="1">
                <a:solidFill>
                  <a:schemeClr val="bg1"/>
                </a:solidFill>
                <a:latin typeface="Calibri" panose="020F0502020204030204" pitchFamily="34" charset="0"/>
              </a:rPr>
              <a:t>tiket</a:t>
            </a:r>
            <a:r>
              <a:rPr lang="en-ID" sz="1600" b="0" i="0" u="none" strike="noStrike" baseline="0" dirty="0">
                <a:solidFill>
                  <a:schemeClr val="bg1"/>
                </a:solidFill>
                <a:latin typeface="Calibri" panose="020F0502020204030204" pitchFamily="34" charset="0"/>
              </a:rPr>
              <a:t>) </a:t>
            </a:r>
          </a:p>
          <a:p>
            <a:r>
              <a:rPr lang="en-ID" sz="1600" b="0" i="0" u="none" strike="noStrike" baseline="0" dirty="0" err="1">
                <a:solidFill>
                  <a:schemeClr val="bg1"/>
                </a:solidFill>
                <a:latin typeface="Calibri" panose="020F0502020204030204" pitchFamily="34" charset="0"/>
              </a:rPr>
              <a:t>Namun</a:t>
            </a:r>
            <a:r>
              <a:rPr lang="en-ID" sz="1600" b="0" i="0" u="none" strike="noStrike" baseline="0" dirty="0">
                <a:solidFill>
                  <a:schemeClr val="bg1"/>
                </a:solidFill>
                <a:latin typeface="Calibri" panose="020F0502020204030204" pitchFamily="34" charset="0"/>
              </a:rPr>
              <a:t>, dataset </a:t>
            </a:r>
            <a:r>
              <a:rPr lang="en-ID" sz="1600" b="0" i="0" u="none" strike="noStrike" baseline="0" dirty="0" err="1">
                <a:solidFill>
                  <a:schemeClr val="bg1"/>
                </a:solidFill>
                <a:latin typeface="Calibri" panose="020F0502020204030204" pitchFamily="34" charset="0"/>
              </a:rPr>
              <a:t>ini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memiliki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beberapa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masalah</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beberapa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nilai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hilang</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atau</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tidak</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sesuai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serta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adanya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duplikasi</a:t>
            </a:r>
            <a:r>
              <a:rPr lang="en-ID" sz="1600" b="0" i="0" u="none" strike="noStrike" baseline="0" dirty="0">
                <a:solidFill>
                  <a:schemeClr val="bg1"/>
                </a:solidFill>
                <a:latin typeface="Calibri" panose="020F0502020204030204" pitchFamily="34" charset="0"/>
              </a:rPr>
              <a:t>. Anda </a:t>
            </a:r>
            <a:r>
              <a:rPr lang="en-ID" sz="1600" b="0" i="0" u="none" strike="noStrike" baseline="0" dirty="0" err="1">
                <a:solidFill>
                  <a:schemeClr val="bg1"/>
                </a:solidFill>
                <a:latin typeface="Calibri" panose="020F0502020204030204" pitchFamily="34" charset="0"/>
              </a:rPr>
              <a:t>harus</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membersihkan</a:t>
            </a:r>
            <a:r>
              <a:rPr lang="en-ID" sz="1600" b="0" i="0" u="none" strike="noStrike" baseline="0" dirty="0">
                <a:solidFill>
                  <a:schemeClr val="bg1"/>
                </a:solidFill>
                <a:latin typeface="Calibri" panose="020F0502020204030204" pitchFamily="34" charset="0"/>
              </a:rPr>
              <a:t> dataset </a:t>
            </a:r>
            <a:r>
              <a:rPr lang="en-ID" sz="1600" b="0" i="0" u="none" strike="noStrike" baseline="0" dirty="0" err="1">
                <a:solidFill>
                  <a:schemeClr val="bg1"/>
                </a:solidFill>
                <a:latin typeface="Calibri" panose="020F0502020204030204" pitchFamily="34" charset="0"/>
              </a:rPr>
              <a:t>ini</a:t>
            </a:r>
            <a:r>
              <a:rPr lang="en-ID" sz="1600" b="0" i="0" u="none" strike="noStrike" baseline="0" dirty="0">
                <a:solidFill>
                  <a:schemeClr val="bg1"/>
                </a:solidFill>
                <a:latin typeface="Calibri" panose="020F0502020204030204" pitchFamily="34" charset="0"/>
              </a:rPr>
              <a:t> agar </a:t>
            </a:r>
            <a:r>
              <a:rPr lang="en-ID" sz="1600" b="0" i="0" u="none" strike="noStrike" baseline="0" dirty="0" err="1">
                <a:solidFill>
                  <a:schemeClr val="bg1"/>
                </a:solidFill>
                <a:latin typeface="Calibri" panose="020F0502020204030204" pitchFamily="34" charset="0"/>
              </a:rPr>
              <a:t>dapat</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digunakan</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untuk</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analisis</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lebih</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lanjut</a:t>
            </a:r>
            <a:r>
              <a:rPr lang="en-ID" sz="1600" b="0" i="0" u="none" strike="noStrike" baseline="0" dirty="0">
                <a:solidFill>
                  <a:schemeClr val="bg1"/>
                </a:solidFill>
                <a:latin typeface="Calibri" panose="020F0502020204030204" pitchFamily="34" charset="0"/>
              </a:rPr>
              <a:t>. </a:t>
            </a:r>
            <a:endParaRPr lang="en-US" sz="1600"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93035" y="354150"/>
            <a:ext cx="4893364" cy="674271"/>
          </a:xfrm>
        </p:spPr>
        <p:txBody>
          <a:bodyPr>
            <a:normAutofit fontScale="90000"/>
          </a:bodyPr>
          <a:lstStyle/>
          <a:p>
            <a:r>
              <a:rPr lang="en-US" dirty="0"/>
              <a:t>Solusi Latihan 1</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593035" y="1177508"/>
            <a:ext cx="6597650" cy="3295650"/>
          </a:xfrm>
        </p:spPr>
        <p:txBody>
          <a:bodyPr vert="horz" lIns="91440" tIns="45720" rIns="91440" bIns="45720" rtlCol="0" anchor="t">
            <a:noAutofit/>
          </a:bodyPr>
          <a:lstStyle/>
          <a:p>
            <a:pPr>
              <a:lnSpc>
                <a:spcPts val="1425"/>
              </a:lnSpc>
            </a:pPr>
            <a:r>
              <a:rPr lang="en-ID" sz="1400" b="0" dirty="0">
                <a:solidFill>
                  <a:srgbClr val="C586C0"/>
                </a:solidFill>
                <a:effectLst/>
                <a:latin typeface="Consolas" panose="020B0609020204030204" pitchFamily="49" charset="0"/>
              </a:rPr>
              <a:t>import</a:t>
            </a:r>
            <a:r>
              <a:rPr lang="en-ID" sz="1400" b="0" dirty="0">
                <a:solidFill>
                  <a:srgbClr val="CCCCCC"/>
                </a:solidFill>
                <a:effectLst/>
                <a:latin typeface="Consolas" panose="020B0609020204030204" pitchFamily="49" charset="0"/>
              </a:rPr>
              <a:t> pandas </a:t>
            </a:r>
            <a:r>
              <a:rPr lang="en-ID" sz="1400" b="0" dirty="0">
                <a:solidFill>
                  <a:srgbClr val="C586C0"/>
                </a:solidFill>
                <a:effectLst/>
                <a:latin typeface="Consolas" panose="020B0609020204030204" pitchFamily="49" charset="0"/>
              </a:rPr>
              <a:t>as</a:t>
            </a:r>
            <a:r>
              <a:rPr lang="en-ID" sz="1400" b="0" dirty="0">
                <a:solidFill>
                  <a:srgbClr val="CCCCCC"/>
                </a:solidFill>
                <a:effectLst/>
                <a:latin typeface="Consolas" panose="020B0609020204030204" pitchFamily="49" charset="0"/>
              </a:rPr>
              <a:t> pd</a:t>
            </a:r>
          </a:p>
          <a:p>
            <a:pPr>
              <a:lnSpc>
                <a:spcPts val="1425"/>
              </a:lnSpc>
            </a:pPr>
            <a:r>
              <a:rPr lang="en-ID" sz="1400" b="0" dirty="0">
                <a:solidFill>
                  <a:srgbClr val="C586C0"/>
                </a:solidFill>
                <a:effectLst/>
                <a:latin typeface="Consolas" panose="020B0609020204030204" pitchFamily="49" charset="0"/>
              </a:rPr>
              <a:t>import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numpy</a:t>
            </a:r>
            <a:r>
              <a:rPr lang="en-ID" sz="1400" b="0" dirty="0">
                <a:solidFill>
                  <a:srgbClr val="CCCCCC"/>
                </a:solidFill>
                <a:effectLst/>
                <a:latin typeface="Consolas" panose="020B0609020204030204" pitchFamily="49" charset="0"/>
              </a:rPr>
              <a:t> </a:t>
            </a:r>
            <a:r>
              <a:rPr lang="en-ID" sz="1400" b="0" dirty="0">
                <a:solidFill>
                  <a:srgbClr val="C586C0"/>
                </a:solidFill>
                <a:effectLst/>
                <a:latin typeface="Consolas" panose="020B0609020204030204" pitchFamily="49" charset="0"/>
              </a:rPr>
              <a:t>as</a:t>
            </a:r>
            <a:r>
              <a:rPr lang="en-ID" sz="1400" b="0" dirty="0">
                <a:solidFill>
                  <a:srgbClr val="CCCCCC"/>
                </a:solidFill>
                <a:effectLst/>
                <a:latin typeface="Consolas" panose="020B0609020204030204" pitchFamily="49" charset="0"/>
              </a:rPr>
              <a:t> np</a:t>
            </a:r>
          </a:p>
          <a:p>
            <a:pPr>
              <a:lnSpc>
                <a:spcPts val="1425"/>
              </a:lnSpc>
            </a:pP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pd.read_csv</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'data1.csv'</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a:solidFill>
                  <a:srgbClr val="6A9955"/>
                </a:solidFill>
                <a:effectLst/>
                <a:latin typeface="Consolas" panose="020B0609020204030204" pitchFamily="49" charset="0"/>
              </a:rPr>
              <a:t>#handling </a:t>
            </a:r>
            <a:r>
              <a:rPr lang="en-ID" sz="1400" b="0" dirty="0" err="1">
                <a:solidFill>
                  <a:srgbClr val="6A9955"/>
                </a:solidFill>
                <a:effectLst/>
                <a:latin typeface="Consolas" panose="020B0609020204030204" pitchFamily="49" charset="0"/>
              </a:rPr>
              <a:t>nilai</a:t>
            </a:r>
            <a:r>
              <a:rPr lang="en-ID" sz="1400" b="0" dirty="0">
                <a:solidFill>
                  <a:srgbClr val="6A9955"/>
                </a:solidFill>
                <a:effectLst/>
                <a:latin typeface="Consolas" panose="020B0609020204030204" pitchFamily="49" charset="0"/>
              </a:rPr>
              <a:t> yang </a:t>
            </a:r>
            <a:r>
              <a:rPr lang="en-ID" sz="1400" b="0" dirty="0" err="1">
                <a:solidFill>
                  <a:srgbClr val="6A9955"/>
                </a:solidFill>
                <a:effectLst/>
                <a:latin typeface="Consolas" panose="020B0609020204030204" pitchFamily="49" charset="0"/>
              </a:rPr>
              <a:t>hilang</a:t>
            </a:r>
            <a:r>
              <a:rPr lang="en-ID" sz="1400" b="0" dirty="0">
                <a:solidFill>
                  <a:srgbClr val="6A9955"/>
                </a:solidFill>
                <a:effectLst/>
                <a:latin typeface="Consolas" panose="020B0609020204030204" pitchFamily="49" charset="0"/>
              </a:rPr>
              <a:t> / dan </a:t>
            </a:r>
            <a:r>
              <a:rPr lang="en-ID" sz="1400" b="0" dirty="0" err="1">
                <a:solidFill>
                  <a:srgbClr val="6A9955"/>
                </a:solidFill>
                <a:effectLst/>
                <a:latin typeface="Consolas" panose="020B0609020204030204" pitchFamily="49" charset="0"/>
              </a:rPr>
              <a:t>tanggal</a:t>
            </a:r>
            <a:r>
              <a:rPr lang="en-ID" sz="1400" b="0" dirty="0">
                <a:solidFill>
                  <a:srgbClr val="6A9955"/>
                </a:solidFill>
                <a:effectLst/>
                <a:latin typeface="Consolas" panose="020B0609020204030204" pitchFamily="49" charset="0"/>
              </a:rPr>
              <a:t> yang </a:t>
            </a:r>
            <a:r>
              <a:rPr lang="en-ID" sz="1400" b="0" dirty="0" err="1">
                <a:solidFill>
                  <a:srgbClr val="6A9955"/>
                </a:solidFill>
                <a:effectLst/>
                <a:latin typeface="Consolas" panose="020B0609020204030204" pitchFamily="49" charset="0"/>
              </a:rPr>
              <a:t>tidak</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sesuai</a:t>
            </a:r>
            <a:endParaRPr lang="en-ID" sz="1400" b="0" dirty="0">
              <a:solidFill>
                <a:srgbClr val="CCCCCC"/>
              </a:solidFill>
              <a:effectLst/>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num_cols</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durasi_film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kapasitas_auditorium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tiket_terjual</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harga_tiket</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C586C0"/>
                </a:solidFill>
                <a:effectLst/>
                <a:latin typeface="Consolas" panose="020B0609020204030204" pitchFamily="49" charset="0"/>
              </a:rPr>
              <a:t>for</a:t>
            </a:r>
            <a:r>
              <a:rPr lang="en-ID" sz="1400" b="0" dirty="0">
                <a:solidFill>
                  <a:srgbClr val="CCCCCC"/>
                </a:solidFill>
                <a:effectLst/>
                <a:latin typeface="Consolas" panose="020B0609020204030204" pitchFamily="49" charset="0"/>
              </a:rPr>
              <a:t> col </a:t>
            </a:r>
            <a:r>
              <a:rPr lang="en-ID" sz="1400" b="0" dirty="0">
                <a:solidFill>
                  <a:srgbClr val="C586C0"/>
                </a:solidFill>
                <a:effectLst/>
                <a:latin typeface="Consolas" panose="020B0609020204030204" pitchFamily="49" charset="0"/>
              </a:rPr>
              <a:t>in</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num_cols</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[col]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[col].</a:t>
            </a:r>
            <a:r>
              <a:rPr lang="en-ID" sz="1400" b="0" dirty="0" err="1">
                <a:solidFill>
                  <a:srgbClr val="CCCCCC"/>
                </a:solidFill>
                <a:effectLst/>
                <a:latin typeface="Consolas" panose="020B0609020204030204" pitchFamily="49" charset="0"/>
              </a:rPr>
              <a:t>fillna</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[col].median())</a:t>
            </a:r>
          </a:p>
          <a:p>
            <a:pPr>
              <a:lnSpc>
                <a:spcPts val="1425"/>
              </a:lnSpc>
            </a:pP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judul_film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judul_film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fillna</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'Unknown'</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tanggal_film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pd.to_datetime</a:t>
            </a:r>
            <a:r>
              <a:rPr lang="en-ID" sz="1400" b="0" dirty="0">
                <a:solidFill>
                  <a:srgbClr val="CCCCCC"/>
                </a:solidFill>
                <a:effectLst/>
                <a:latin typeface="Consolas" panose="020B0609020204030204" pitchFamily="49" charset="0"/>
              </a:rPr>
              <a:t>(</a:t>
            </a: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tanggal_film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a:solidFill>
                  <a:srgbClr val="6A9955"/>
                </a:solidFill>
                <a:effectLst/>
                <a:latin typeface="Consolas" panose="020B0609020204030204" pitchFamily="49" charset="0"/>
              </a:rPr>
              <a:t>#drop duplicate value</a:t>
            </a:r>
            <a:endParaRPr lang="en-ID" sz="1400" b="0" dirty="0">
              <a:solidFill>
                <a:srgbClr val="CCCCCC"/>
              </a:solidFill>
              <a:effectLst/>
              <a:latin typeface="Consolas" panose="020B0609020204030204" pitchFamily="49" charset="0"/>
            </a:endParaRPr>
          </a:p>
          <a:p>
            <a:pPr>
              <a:lnSpc>
                <a:spcPts val="1425"/>
              </a:lnSpc>
            </a:pPr>
            <a:r>
              <a:rPr lang="en-ID" sz="1400" b="0" dirty="0" err="1">
                <a:solidFill>
                  <a:srgbClr val="CCCCCC"/>
                </a:solidFill>
                <a:effectLst/>
                <a:latin typeface="Consolas" panose="020B0609020204030204" pitchFamily="49" charset="0"/>
              </a:rPr>
              <a:t>df</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CCCCCC"/>
                </a:solidFill>
                <a:effectLst/>
                <a:latin typeface="Consolas" panose="020B0609020204030204" pitchFamily="49" charset="0"/>
              </a:rPr>
              <a:t>df.drop_duplicates</a:t>
            </a:r>
            <a:r>
              <a:rPr lang="en-ID" sz="1400" b="0" dirty="0">
                <a:solidFill>
                  <a:srgbClr val="CCCCCC"/>
                </a:solidFill>
                <a:effectLst/>
                <a:latin typeface="Consolas" panose="020B0609020204030204" pitchFamily="49" charset="0"/>
              </a:rPr>
              <a:t>()</a:t>
            </a:r>
          </a:p>
          <a:p>
            <a:pPr>
              <a:lnSpc>
                <a:spcPts val="1425"/>
              </a:lnSpc>
            </a:pPr>
            <a:br>
              <a:rPr lang="en-ID" sz="1400" b="0" dirty="0">
                <a:solidFill>
                  <a:srgbClr val="CCCCCC"/>
                </a:solidFill>
                <a:effectLst/>
                <a:latin typeface="Consolas" panose="020B0609020204030204" pitchFamily="49" charset="0"/>
              </a:rPr>
            </a:br>
            <a:r>
              <a:rPr lang="en-ID" sz="1400" b="0" dirty="0" err="1">
                <a:solidFill>
                  <a:srgbClr val="CCCCCC"/>
                </a:solidFill>
                <a:effectLst/>
                <a:latin typeface="Consolas" panose="020B0609020204030204" pitchFamily="49" charset="0"/>
              </a:rPr>
              <a:t>df.to_csv</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'data1_new.csv'</a:t>
            </a:r>
            <a:r>
              <a:rPr lang="en-ID" sz="1400" b="0" dirty="0">
                <a:solidFill>
                  <a:srgbClr val="CCCCCC"/>
                </a:solidFill>
                <a:effectLst/>
                <a:latin typeface="Consolas" panose="020B0609020204030204" pitchFamily="49" charset="0"/>
              </a:rPr>
              <a:t>, </a:t>
            </a:r>
            <a:r>
              <a:rPr lang="en-ID" sz="1400" b="0" dirty="0">
                <a:solidFill>
                  <a:srgbClr val="9CDCFE"/>
                </a:solidFill>
                <a:effectLst/>
                <a:latin typeface="Consolas" panose="020B0609020204030204" pitchFamily="49" charset="0"/>
              </a:rPr>
              <a:t>index</a:t>
            </a:r>
            <a:r>
              <a:rPr lang="en-ID" sz="1400" b="0" dirty="0">
                <a:solidFill>
                  <a:srgbClr val="D4D4D4"/>
                </a:solidFill>
                <a:effectLst/>
                <a:latin typeface="Consolas" panose="020B0609020204030204" pitchFamily="49" charset="0"/>
              </a:rPr>
              <a:t>=</a:t>
            </a:r>
            <a:r>
              <a:rPr lang="en-ID" sz="1400" b="0" dirty="0">
                <a:solidFill>
                  <a:srgbClr val="569CD6"/>
                </a:solidFill>
                <a:effectLst/>
                <a:latin typeface="Consolas" panose="020B0609020204030204" pitchFamily="49" charset="0"/>
              </a:rPr>
              <a:t>False</a:t>
            </a:r>
            <a:r>
              <a:rPr lang="en-ID" sz="1400" b="0" dirty="0">
                <a:solidFill>
                  <a:srgbClr val="CCCCCC"/>
                </a:solidFill>
                <a:effectLst/>
                <a:latin typeface="Consolas" panose="020B0609020204030204" pitchFamily="49" charset="0"/>
              </a:rPr>
              <a:t>)</a:t>
            </a:r>
          </a:p>
          <a:p>
            <a:endParaRPr lang="en-US" sz="1400"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6B14-F9A9-ACBC-FB16-8A5D5A7AD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98FD5-F8E5-8836-A24D-9FFC50C2345D}"/>
              </a:ext>
            </a:extLst>
          </p:cNvPr>
          <p:cNvSpPr>
            <a:spLocks noGrp="1"/>
          </p:cNvSpPr>
          <p:nvPr>
            <p:ph type="ctrTitle"/>
          </p:nvPr>
        </p:nvSpPr>
        <p:spPr>
          <a:xfrm>
            <a:off x="4386434" y="198783"/>
            <a:ext cx="5175010" cy="819031"/>
          </a:xfrm>
        </p:spPr>
        <p:txBody>
          <a:bodyPr>
            <a:normAutofit/>
          </a:bodyPr>
          <a:lstStyle/>
          <a:p>
            <a:r>
              <a:rPr lang="en-US" dirty="0"/>
              <a:t>Latihan 2</a:t>
            </a:r>
          </a:p>
        </p:txBody>
      </p:sp>
      <p:sp>
        <p:nvSpPr>
          <p:cNvPr id="3" name="Subtitle 2">
            <a:extLst>
              <a:ext uri="{FF2B5EF4-FFF2-40B4-BE49-F238E27FC236}">
                <a16:creationId xmlns:a16="http://schemas.microsoft.com/office/drawing/2014/main" id="{E1A0A464-1D58-BE93-E8F3-DF3ADACE8DA9}"/>
              </a:ext>
            </a:extLst>
          </p:cNvPr>
          <p:cNvSpPr>
            <a:spLocks noGrp="1"/>
          </p:cNvSpPr>
          <p:nvPr>
            <p:ph type="subTitle" idx="1"/>
          </p:nvPr>
        </p:nvSpPr>
        <p:spPr>
          <a:xfrm>
            <a:off x="4386434" y="1096815"/>
            <a:ext cx="6594768" cy="1951523"/>
          </a:xfrm>
        </p:spPr>
        <p:txBody>
          <a:bodyPr>
            <a:noAutofit/>
          </a:bodyPr>
          <a:lstStyle/>
          <a:p>
            <a:r>
              <a:rPr lang="it-IT" sz="1600" b="0" i="0" u="none" strike="noStrike" baseline="0" dirty="0">
                <a:solidFill>
                  <a:schemeClr val="bg1"/>
                </a:solidFill>
                <a:latin typeface="Calibri" panose="020F0502020204030204" pitchFamily="34" charset="0"/>
              </a:rPr>
              <a:t> Anda diberi dataset yang mencakup informasi seputar perjalanan pelanggan selama satu bulan, seperti: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tanggal_waktu</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Tanggal</a:t>
            </a:r>
            <a:r>
              <a:rPr lang="en-ID" sz="1600" b="0" i="0" u="none" strike="noStrike" baseline="0" dirty="0">
                <a:solidFill>
                  <a:schemeClr val="bg1"/>
                </a:solidFill>
                <a:latin typeface="Calibri" panose="020F0502020204030204" pitchFamily="34" charset="0"/>
              </a:rPr>
              <a:t> dan </a:t>
            </a:r>
            <a:r>
              <a:rPr lang="en-ID" sz="1600" b="0" i="0" u="none" strike="noStrike" baseline="0" dirty="0" err="1">
                <a:solidFill>
                  <a:schemeClr val="bg1"/>
                </a:solidFill>
                <a:latin typeface="Calibri" panose="020F0502020204030204" pitchFamily="34" charset="0"/>
              </a:rPr>
              <a:t>waktu</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mulai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perjalanan</a:t>
            </a:r>
            <a:r>
              <a:rPr lang="en-ID" sz="1600" b="0" i="0" u="none" strike="noStrike" baseline="0" dirty="0">
                <a:solidFill>
                  <a:schemeClr val="bg1"/>
                </a:solidFill>
                <a:latin typeface="Calibri" panose="020F0502020204030204" pitchFamily="34" charset="0"/>
              </a:rPr>
              <a:t>) </a:t>
            </a:r>
          </a:p>
          <a:p>
            <a:r>
              <a:rPr lang="pl-PL" sz="1600" b="0" i="0" u="none" strike="noStrike" baseline="0" dirty="0">
                <a:solidFill>
                  <a:schemeClr val="bg1"/>
                </a:solidFill>
                <a:latin typeface="Calibri" panose="020F0502020204030204" pitchFamily="34" charset="0"/>
              </a:rPr>
              <a:t>• jarak (Jarak perjalanan dalam kilometer)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durasi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Durasi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perjalanan</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dalam</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menit</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harga</a:t>
            </a:r>
            <a:r>
              <a:rPr lang="en-ID" sz="1600" b="0" i="0" u="none" strike="noStrike" baseline="0" dirty="0">
                <a:solidFill>
                  <a:schemeClr val="bg1"/>
                </a:solidFill>
                <a:latin typeface="Calibri" panose="020F0502020204030204" pitchFamily="34" charset="0"/>
              </a:rPr>
              <a:t> (Harga </a:t>
            </a:r>
            <a:r>
              <a:rPr lang="en-ID" sz="1600" b="0" i="0" u="none" strike="noStrike" baseline="0" dirty="0" err="1">
                <a:solidFill>
                  <a:schemeClr val="bg1"/>
                </a:solidFill>
                <a:latin typeface="Calibri" panose="020F0502020204030204" pitchFamily="34" charset="0"/>
              </a:rPr>
              <a:t>perjalanan</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driver_rating</a:t>
            </a:r>
            <a:r>
              <a:rPr lang="en-ID" sz="1600" b="0" i="0" u="none" strike="noStrike" baseline="0" dirty="0">
                <a:solidFill>
                  <a:schemeClr val="bg1"/>
                </a:solidFill>
                <a:latin typeface="Calibri" panose="020F0502020204030204" pitchFamily="34" charset="0"/>
              </a:rPr>
              <a:t> (Rating yang </a:t>
            </a:r>
            <a:r>
              <a:rPr lang="en-ID" sz="1600" b="0" i="0" u="none" strike="noStrike" baseline="0" dirty="0" err="1">
                <a:solidFill>
                  <a:schemeClr val="bg1"/>
                </a:solidFill>
                <a:latin typeface="Calibri" panose="020F0502020204030204" pitchFamily="34" charset="0"/>
              </a:rPr>
              <a:t>diberikan</a:t>
            </a:r>
            <a:r>
              <a:rPr lang="en-ID" sz="1600" b="0" i="0" u="none" strike="noStrike" baseline="0" dirty="0">
                <a:solidFill>
                  <a:schemeClr val="bg1"/>
                </a:solidFill>
                <a:latin typeface="Calibri" panose="020F0502020204030204" pitchFamily="34" charset="0"/>
              </a:rPr>
              <a:t> oleh </a:t>
            </a:r>
            <a:r>
              <a:rPr lang="en-ID" sz="1600" b="0" i="0" u="none" strike="noStrike" baseline="0" dirty="0" err="1">
                <a:solidFill>
                  <a:schemeClr val="bg1"/>
                </a:solidFill>
                <a:latin typeface="Calibri" panose="020F0502020204030204" pitchFamily="34" charset="0"/>
              </a:rPr>
              <a:t>pelanggan</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kepada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pengemudi</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customer_rating</a:t>
            </a:r>
            <a:r>
              <a:rPr lang="en-ID" sz="1600" b="0" i="0" u="none" strike="noStrike" baseline="0" dirty="0">
                <a:solidFill>
                  <a:schemeClr val="bg1"/>
                </a:solidFill>
                <a:latin typeface="Calibri" panose="020F0502020204030204" pitchFamily="34" charset="0"/>
              </a:rPr>
              <a:t> (Rating yang </a:t>
            </a:r>
            <a:r>
              <a:rPr lang="en-ID" sz="1600" b="0" i="0" u="none" strike="noStrike" baseline="0" dirty="0" err="1">
                <a:solidFill>
                  <a:schemeClr val="bg1"/>
                </a:solidFill>
                <a:latin typeface="Calibri" panose="020F0502020204030204" pitchFamily="34" charset="0"/>
              </a:rPr>
              <a:t>diberikan</a:t>
            </a:r>
            <a:r>
              <a:rPr lang="en-ID" sz="1600" b="0" i="0" u="none" strike="noStrike" baseline="0" dirty="0">
                <a:solidFill>
                  <a:schemeClr val="bg1"/>
                </a:solidFill>
                <a:latin typeface="Calibri" panose="020F0502020204030204" pitchFamily="34" charset="0"/>
              </a:rPr>
              <a:t> oleh </a:t>
            </a:r>
            <a:r>
              <a:rPr lang="en-ID" sz="1600" b="0" i="0" u="none" strike="noStrike" baseline="0" dirty="0" err="1">
                <a:solidFill>
                  <a:schemeClr val="bg1"/>
                </a:solidFill>
                <a:latin typeface="Calibri" panose="020F0502020204030204" pitchFamily="34" charset="0"/>
              </a:rPr>
              <a:t>pengemudi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kepada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pelanggan</a:t>
            </a:r>
            <a:r>
              <a:rPr lang="en-ID" sz="1600" b="0" i="0" u="none" strike="noStrike" baseline="0" dirty="0">
                <a:solidFill>
                  <a:schemeClr val="bg1"/>
                </a:solidFill>
                <a:latin typeface="Calibri" panose="020F0502020204030204" pitchFamily="34" charset="0"/>
              </a:rPr>
              <a:t>) </a:t>
            </a:r>
          </a:p>
          <a:p>
            <a:r>
              <a:rPr lang="en-ID" sz="1600" b="0" i="0" u="none" strike="noStrike" baseline="0" dirty="0">
                <a:solidFill>
                  <a:schemeClr val="bg1"/>
                </a:solidFill>
                <a:latin typeface="Calibri" panose="020F0502020204030204" pitchFamily="34" charset="0"/>
              </a:rPr>
              <a:t>Anda </a:t>
            </a:r>
            <a:r>
              <a:rPr lang="en-ID" sz="1600" b="0" i="0" u="none" strike="noStrike" baseline="0" dirty="0" err="1">
                <a:solidFill>
                  <a:schemeClr val="bg1"/>
                </a:solidFill>
                <a:latin typeface="Calibri" panose="020F0502020204030204" pitchFamily="34" charset="0"/>
              </a:rPr>
              <a:t>diminta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untuk</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membuat</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visualisasi</a:t>
            </a:r>
            <a:r>
              <a:rPr lang="en-ID" sz="1600" b="0" i="0" u="none" strike="noStrike" baseline="0" dirty="0">
                <a:solidFill>
                  <a:schemeClr val="bg1"/>
                </a:solidFill>
                <a:latin typeface="Calibri" panose="020F0502020204030204" pitchFamily="34" charset="0"/>
              </a:rPr>
              <a:t> yang </a:t>
            </a:r>
            <a:r>
              <a:rPr lang="en-ID" sz="1600" b="0" i="0" u="none" strike="noStrike" baseline="0" dirty="0" err="1">
                <a:solidFill>
                  <a:schemeClr val="bg1"/>
                </a:solidFill>
                <a:latin typeface="Calibri" panose="020F0502020204030204" pitchFamily="34" charset="0"/>
              </a:rPr>
              <a:t>efektif</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dari</a:t>
            </a:r>
            <a:r>
              <a:rPr lang="en-ID" sz="1600" b="0" i="0" u="none" strike="noStrike" baseline="0" dirty="0">
                <a:solidFill>
                  <a:schemeClr val="bg1"/>
                </a:solidFill>
                <a:latin typeface="Calibri" panose="020F0502020204030204" pitchFamily="34" charset="0"/>
              </a:rPr>
              <a:t> data </a:t>
            </a:r>
            <a:r>
              <a:rPr lang="en-ID" sz="1600" b="0" i="0" u="none" strike="noStrike" baseline="0" dirty="0" err="1">
                <a:solidFill>
                  <a:schemeClr val="bg1"/>
                </a:solidFill>
                <a:latin typeface="Calibri" panose="020F0502020204030204" pitchFamily="34" charset="0"/>
              </a:rPr>
              <a:t>tersebut</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untuk</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mengeksplorasi</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pola</a:t>
            </a:r>
            <a:r>
              <a:rPr lang="en-ID" sz="1600" b="0" i="0" u="none" strike="noStrike" baseline="0" dirty="0">
                <a:solidFill>
                  <a:schemeClr val="bg1"/>
                </a:solidFill>
                <a:latin typeface="Calibri" panose="020F0502020204030204" pitchFamily="34" charset="0"/>
              </a:rPr>
              <a:t> dan </a:t>
            </a:r>
            <a:r>
              <a:rPr lang="en-ID" sz="1600" b="0" i="0" u="none" strike="noStrike" baseline="0" dirty="0" err="1">
                <a:solidFill>
                  <a:schemeClr val="bg1"/>
                </a:solidFill>
                <a:latin typeface="Calibri" panose="020F0502020204030204" pitchFamily="34" charset="0"/>
              </a:rPr>
              <a:t>hubungan</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antara</a:t>
            </a:r>
            <a:r>
              <a:rPr lang="en-ID" sz="1600" b="0" i="0" u="none" strike="noStrike" baseline="0" dirty="0">
                <a:solidFill>
                  <a:schemeClr val="bg1"/>
                </a:solidFill>
                <a:latin typeface="Calibri" panose="020F0502020204030204" pitchFamily="34" charset="0"/>
              </a:rPr>
              <a:t> </a:t>
            </a:r>
            <a:r>
              <a:rPr lang="en-ID" sz="1600" b="0" i="0" u="none" strike="noStrike" baseline="0" dirty="0" err="1">
                <a:solidFill>
                  <a:schemeClr val="bg1"/>
                </a:solidFill>
                <a:latin typeface="Calibri" panose="020F0502020204030204" pitchFamily="34" charset="0"/>
              </a:rPr>
              <a:t>fitur-fiturnya</a:t>
            </a:r>
            <a:r>
              <a:rPr lang="en-ID" sz="1600" b="0" i="0" u="none" strike="noStrike" baseline="0" dirty="0">
                <a:solidFill>
                  <a:schemeClr val="bg1"/>
                </a:solidFill>
                <a:latin typeface="Calibri" panose="020F0502020204030204" pitchFamily="34" charset="0"/>
              </a:rPr>
              <a:t>. </a:t>
            </a:r>
            <a:endParaRPr lang="en-US" sz="1600"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EFA94EC5-38C0-6BEA-13FD-F51F52B82AF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C42399ED-5891-C0AD-F05D-C0D5F613C91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B78EF455-9E55-1898-8848-309018C7D6A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661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4C791-628B-B803-9AFF-12623AAEB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2CB50-B293-478C-9162-6D7EEF1A8335}"/>
              </a:ext>
            </a:extLst>
          </p:cNvPr>
          <p:cNvSpPr>
            <a:spLocks noGrp="1"/>
          </p:cNvSpPr>
          <p:nvPr>
            <p:ph type="title"/>
          </p:nvPr>
        </p:nvSpPr>
        <p:spPr>
          <a:xfrm>
            <a:off x="593035" y="354150"/>
            <a:ext cx="4893364" cy="674271"/>
          </a:xfrm>
        </p:spPr>
        <p:txBody>
          <a:bodyPr>
            <a:normAutofit fontScale="90000"/>
          </a:bodyPr>
          <a:lstStyle/>
          <a:p>
            <a:r>
              <a:rPr lang="en-US" dirty="0"/>
              <a:t>Solusi Latihan 2</a:t>
            </a:r>
          </a:p>
        </p:txBody>
      </p:sp>
      <p:sp>
        <p:nvSpPr>
          <p:cNvPr id="3" name="Content Placeholder 2">
            <a:extLst>
              <a:ext uri="{FF2B5EF4-FFF2-40B4-BE49-F238E27FC236}">
                <a16:creationId xmlns:a16="http://schemas.microsoft.com/office/drawing/2014/main" id="{74CFE059-4867-F3F5-86EA-012BAE8590E3}"/>
              </a:ext>
            </a:extLst>
          </p:cNvPr>
          <p:cNvSpPr>
            <a:spLocks noGrp="1"/>
          </p:cNvSpPr>
          <p:nvPr>
            <p:ph sz="half" idx="14"/>
          </p:nvPr>
        </p:nvSpPr>
        <p:spPr>
          <a:xfrm>
            <a:off x="593034" y="1177508"/>
            <a:ext cx="7268817" cy="3295650"/>
          </a:xfrm>
        </p:spPr>
        <p:txBody>
          <a:bodyPr vert="horz" lIns="91440" tIns="45720" rIns="91440" bIns="45720" rtlCol="0" anchor="t">
            <a:noAutofit/>
          </a:bodyPr>
          <a:lstStyle/>
          <a:p>
            <a:pPr>
              <a:lnSpc>
                <a:spcPts val="1425"/>
              </a:lnSpc>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pandas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pd</a:t>
            </a:r>
          </a:p>
          <a:p>
            <a:pPr>
              <a:lnSpc>
                <a:spcPts val="1425"/>
              </a:lnSpc>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numpy</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np</a:t>
            </a:r>
          </a:p>
          <a:p>
            <a:pPr>
              <a:lnSpc>
                <a:spcPts val="1425"/>
              </a:lnSpc>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matplotlib.pyplot</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plt</a:t>
            </a:r>
            <a:endParaRPr lang="en-US" sz="1400" b="0" dirty="0">
              <a:solidFill>
                <a:srgbClr val="CCCCCC"/>
              </a:solidFill>
              <a:effectLst/>
              <a:latin typeface="Consolas" panose="020B0609020204030204" pitchFamily="49" charset="0"/>
            </a:endParaRPr>
          </a:p>
          <a:p>
            <a:pPr>
              <a:lnSpc>
                <a:spcPts val="1425"/>
              </a:lnSpc>
            </a:pPr>
            <a:r>
              <a:rPr lang="en-US" sz="1400" b="0" dirty="0">
                <a:solidFill>
                  <a:srgbClr val="C586C0"/>
                </a:solidFill>
                <a:effectLst/>
                <a:latin typeface="Consolas" panose="020B0609020204030204" pitchFamily="49" charset="0"/>
              </a:rPr>
              <a:t>import</a:t>
            </a:r>
            <a:r>
              <a:rPr lang="en-US" sz="1400" b="0" dirty="0">
                <a:solidFill>
                  <a:srgbClr val="CCCCCC"/>
                </a:solidFill>
                <a:effectLst/>
                <a:latin typeface="Consolas" panose="020B0609020204030204" pitchFamily="49" charset="0"/>
              </a:rPr>
              <a:t> seaborn </a:t>
            </a:r>
            <a:r>
              <a:rPr lang="en-US" sz="1400" b="0" dirty="0">
                <a:solidFill>
                  <a:srgbClr val="C586C0"/>
                </a:solidFill>
                <a:effectLst/>
                <a:latin typeface="Consolas" panose="020B0609020204030204" pitchFamily="49" charset="0"/>
              </a:rPr>
              <a:t>as</a:t>
            </a:r>
            <a:r>
              <a:rPr lang="en-US" sz="1400" b="0" dirty="0">
                <a:solidFill>
                  <a:srgbClr val="CCCCCC"/>
                </a:solidFill>
                <a:effectLst/>
                <a:latin typeface="Consolas" panose="020B0609020204030204" pitchFamily="49" charset="0"/>
              </a:rPr>
              <a:t> </a:t>
            </a:r>
            <a:r>
              <a:rPr lang="en-US" sz="1400" b="0" dirty="0" err="1">
                <a:solidFill>
                  <a:srgbClr val="CCCCCC"/>
                </a:solidFill>
                <a:effectLst/>
                <a:latin typeface="Consolas" panose="020B0609020204030204" pitchFamily="49" charset="0"/>
              </a:rPr>
              <a:t>sns</a:t>
            </a:r>
            <a:endParaRPr lang="en-US" sz="1400" b="0" dirty="0">
              <a:solidFill>
                <a:srgbClr val="CCCCCC"/>
              </a:solidFill>
              <a:effectLst/>
              <a:latin typeface="Consolas" panose="020B0609020204030204" pitchFamily="49" charset="0"/>
            </a:endParaRPr>
          </a:p>
          <a:p>
            <a:pPr>
              <a:lnSpc>
                <a:spcPts val="1425"/>
              </a:lnSpc>
            </a:pPr>
            <a:endParaRPr lang="en-ID" sz="1400" b="0" dirty="0">
              <a:solidFill>
                <a:srgbClr val="6A9955"/>
              </a:solidFill>
              <a:effectLst/>
              <a:latin typeface="Consolas" panose="020B0609020204030204" pitchFamily="49" charset="0"/>
            </a:endParaRPr>
          </a:p>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asumsi</a:t>
            </a:r>
            <a:r>
              <a:rPr lang="en-ID" sz="1400" b="0" dirty="0">
                <a:solidFill>
                  <a:srgbClr val="6A9955"/>
                </a:solidFill>
                <a:effectLst/>
                <a:latin typeface="Consolas" panose="020B0609020204030204" pitchFamily="49" charset="0"/>
              </a:rPr>
              <a:t> data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di-import, cleaning, dan </a:t>
            </a:r>
            <a:r>
              <a:rPr lang="en-ID" sz="1400" b="0" dirty="0" err="1">
                <a:solidFill>
                  <a:srgbClr val="6A9955"/>
                </a:solidFill>
                <a:effectLst/>
                <a:latin typeface="Consolas" panose="020B0609020204030204" pitchFamily="49" charset="0"/>
              </a:rPr>
              <a:t>sudah</a:t>
            </a:r>
            <a:r>
              <a:rPr lang="en-ID" sz="1400" b="0" dirty="0">
                <a:solidFill>
                  <a:srgbClr val="6A9955"/>
                </a:solidFill>
                <a:effectLst/>
                <a:latin typeface="Consolas" panose="020B0609020204030204" pitchFamily="49" charset="0"/>
              </a:rPr>
              <a:t> di </a:t>
            </a:r>
            <a:r>
              <a:rPr lang="en-ID" sz="1400" b="0" dirty="0" err="1">
                <a:solidFill>
                  <a:srgbClr val="6A9955"/>
                </a:solidFill>
                <a:effectLst/>
                <a:latin typeface="Consolas" panose="020B0609020204030204" pitchFamily="49" charset="0"/>
              </a:rPr>
              <a:t>lakukan</a:t>
            </a:r>
            <a:r>
              <a:rPr lang="en-ID" sz="1400" b="0" dirty="0">
                <a:solidFill>
                  <a:srgbClr val="6A9955"/>
                </a:solidFill>
                <a:effectLst/>
                <a:latin typeface="Consolas" panose="020B0609020204030204" pitchFamily="49" charset="0"/>
              </a:rPr>
              <a:t> EDA</a:t>
            </a:r>
          </a:p>
          <a:p>
            <a:pPr>
              <a:lnSpc>
                <a:spcPts val="1425"/>
              </a:lnSpc>
            </a:pP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mulai</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tahap</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membuat</a:t>
            </a:r>
            <a:r>
              <a:rPr lang="en-ID" sz="1400" b="0" dirty="0">
                <a:solidFill>
                  <a:srgbClr val="6A9955"/>
                </a:solidFill>
                <a:effectLst/>
                <a:latin typeface="Consolas" panose="020B0609020204030204" pitchFamily="49" charset="0"/>
              </a:rPr>
              <a:t> </a:t>
            </a:r>
            <a:r>
              <a:rPr lang="en-ID" sz="1400" b="0" dirty="0" err="1">
                <a:solidFill>
                  <a:srgbClr val="6A9955"/>
                </a:solidFill>
                <a:effectLst/>
                <a:latin typeface="Consolas" panose="020B0609020204030204" pitchFamily="49" charset="0"/>
              </a:rPr>
              <a:t>visualisasi</a:t>
            </a:r>
            <a:endParaRPr lang="en-ID" sz="1400" b="0" dirty="0">
              <a:solidFill>
                <a:srgbClr val="6A9955"/>
              </a:solidFill>
              <a:effectLst/>
              <a:latin typeface="Consolas" panose="020B0609020204030204" pitchFamily="49" charset="0"/>
            </a:endParaRPr>
          </a:p>
          <a:p>
            <a:pPr>
              <a:lnSpc>
                <a:spcPts val="1425"/>
              </a:lnSpc>
            </a:pPr>
            <a:r>
              <a:rPr lang="en-ID" sz="1400" dirty="0">
                <a:solidFill>
                  <a:srgbClr val="6A9955"/>
                </a:solidFill>
                <a:latin typeface="Consolas" panose="020B0609020204030204" pitchFamily="49" charset="0"/>
              </a:rPr>
              <a:t># buat heatmap correlation </a:t>
            </a:r>
          </a:p>
          <a:p>
            <a:pPr>
              <a:lnSpc>
                <a:spcPts val="1425"/>
              </a:lnSpc>
            </a:pPr>
            <a:endParaRPr lang="en-ID" sz="1400" b="0" dirty="0">
              <a:solidFill>
                <a:srgbClr val="6A9955"/>
              </a:solidFill>
              <a:effectLst/>
              <a:latin typeface="Consolas" panose="020B0609020204030204" pitchFamily="49" charset="0"/>
            </a:endParaRPr>
          </a:p>
          <a:p>
            <a:pPr>
              <a:lnSpc>
                <a:spcPts val="1425"/>
              </a:lnSpc>
            </a:pPr>
            <a:r>
              <a:rPr lang="en-ID" sz="1400" b="0" dirty="0" err="1">
                <a:solidFill>
                  <a:srgbClr val="4EC9B0"/>
                </a:solidFill>
                <a:effectLst/>
                <a:latin typeface="Consolas" panose="020B0609020204030204" pitchFamily="49" charset="0"/>
              </a:rPr>
              <a:t>plt</a:t>
            </a:r>
            <a:r>
              <a:rPr lang="en-ID" sz="1400" b="0" dirty="0" err="1">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figure</a:t>
            </a:r>
            <a:r>
              <a:rPr lang="en-ID" sz="1400" b="0" dirty="0">
                <a:solidFill>
                  <a:srgbClr val="CCCCCC"/>
                </a:solidFill>
                <a:effectLst/>
                <a:latin typeface="Consolas" panose="020B0609020204030204" pitchFamily="49" charset="0"/>
              </a:rPr>
              <a:t>(</a:t>
            </a:r>
            <a:r>
              <a:rPr lang="en-ID" sz="1400" b="0" dirty="0" err="1">
                <a:solidFill>
                  <a:srgbClr val="9CDCFE"/>
                </a:solidFill>
                <a:effectLst/>
                <a:latin typeface="Consolas" panose="020B0609020204030204" pitchFamily="49" charset="0"/>
              </a:rPr>
              <a:t>figsize</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r>
              <a:rPr lang="en-ID" sz="1400" b="0" dirty="0">
                <a:solidFill>
                  <a:srgbClr val="B5CEA8"/>
                </a:solidFill>
                <a:effectLst/>
                <a:latin typeface="Consolas" panose="020B0609020204030204" pitchFamily="49" charset="0"/>
              </a:rPr>
              <a:t>12</a:t>
            </a:r>
            <a:r>
              <a:rPr lang="en-ID" sz="1400" b="0" dirty="0">
                <a:solidFill>
                  <a:srgbClr val="CCCCCC"/>
                </a:solidFill>
                <a:effectLst/>
                <a:latin typeface="Consolas" panose="020B0609020204030204" pitchFamily="49" charset="0"/>
              </a:rPr>
              <a:t>, </a:t>
            </a:r>
            <a:r>
              <a:rPr lang="en-ID" sz="1400" b="0" dirty="0">
                <a:solidFill>
                  <a:srgbClr val="B5CEA8"/>
                </a:solidFill>
                <a:effectLst/>
                <a:latin typeface="Consolas" panose="020B0609020204030204" pitchFamily="49" charset="0"/>
              </a:rPr>
              <a:t>10</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9CDCFE"/>
                </a:solidFill>
                <a:effectLst/>
                <a:latin typeface="Consolas" panose="020B0609020204030204" pitchFamily="49" charset="0"/>
              </a:rPr>
              <a:t>numerical_cols</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jarak</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durasi</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harga</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driver_rating</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customer_rating</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price_per_km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9CDCFE"/>
                </a:solidFill>
                <a:effectLst/>
                <a:latin typeface="Consolas" panose="020B0609020204030204" pitchFamily="49" charset="0"/>
              </a:rPr>
              <a:t>correlation_matrix</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9CDCFE"/>
                </a:solidFill>
                <a:effectLst/>
                <a:latin typeface="Consolas" panose="020B0609020204030204" pitchFamily="49" charset="0"/>
              </a:rPr>
              <a:t>df</a:t>
            </a:r>
            <a:r>
              <a:rPr lang="en-ID" sz="1400" b="0" dirty="0">
                <a:solidFill>
                  <a:srgbClr val="CCCCCC"/>
                </a:solidFill>
                <a:effectLst/>
                <a:latin typeface="Consolas" panose="020B0609020204030204" pitchFamily="49" charset="0"/>
              </a:rPr>
              <a:t>[</a:t>
            </a:r>
            <a:r>
              <a:rPr lang="en-ID" sz="1400" b="0" dirty="0" err="1">
                <a:solidFill>
                  <a:srgbClr val="9CDCFE"/>
                </a:solidFill>
                <a:effectLst/>
                <a:latin typeface="Consolas" panose="020B0609020204030204" pitchFamily="49" charset="0"/>
              </a:rPr>
              <a:t>numerical_cols</a:t>
            </a:r>
            <a:r>
              <a:rPr lang="en-ID" sz="1400" b="0" dirty="0">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corr</a:t>
            </a:r>
            <a:r>
              <a:rPr lang="en-ID" sz="1400" b="0" dirty="0">
                <a:solidFill>
                  <a:srgbClr val="CCCCCC"/>
                </a:solidFill>
                <a:effectLst/>
                <a:latin typeface="Consolas" panose="020B0609020204030204" pitchFamily="49" charset="0"/>
              </a:rPr>
              <a:t>()</a:t>
            </a:r>
          </a:p>
          <a:p>
            <a:pPr>
              <a:lnSpc>
                <a:spcPts val="1425"/>
              </a:lnSpc>
            </a:pPr>
            <a:r>
              <a:rPr lang="en-ID" sz="1400" b="0" dirty="0">
                <a:solidFill>
                  <a:srgbClr val="9CDCFE"/>
                </a:solidFill>
                <a:effectLst/>
                <a:latin typeface="Consolas" panose="020B0609020204030204" pitchFamily="49" charset="0"/>
              </a:rPr>
              <a:t>mask</a:t>
            </a:r>
            <a:r>
              <a:rPr lang="en-ID" sz="1400" b="0" dirty="0">
                <a:solidFill>
                  <a:srgbClr val="CCCCCC"/>
                </a:solidFill>
                <a:effectLst/>
                <a:latin typeface="Consolas" panose="020B0609020204030204" pitchFamily="49" charset="0"/>
              </a:rPr>
              <a:t> </a:t>
            </a:r>
            <a:r>
              <a:rPr lang="en-ID" sz="1400" b="0" dirty="0">
                <a:solidFill>
                  <a:srgbClr val="D4D4D4"/>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err="1">
                <a:solidFill>
                  <a:srgbClr val="4EC9B0"/>
                </a:solidFill>
                <a:effectLst/>
                <a:latin typeface="Consolas" panose="020B0609020204030204" pitchFamily="49" charset="0"/>
              </a:rPr>
              <a:t>np</a:t>
            </a:r>
            <a:r>
              <a:rPr lang="en-ID" sz="1400" b="0" dirty="0" err="1">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triu</a:t>
            </a:r>
            <a:r>
              <a:rPr lang="en-ID" sz="1400" b="0" dirty="0">
                <a:solidFill>
                  <a:srgbClr val="CCCCCC"/>
                </a:solidFill>
                <a:effectLst/>
                <a:latin typeface="Consolas" panose="020B0609020204030204" pitchFamily="49" charset="0"/>
              </a:rPr>
              <a:t>(</a:t>
            </a:r>
            <a:r>
              <a:rPr lang="en-ID" sz="1400" b="0" dirty="0" err="1">
                <a:solidFill>
                  <a:srgbClr val="4EC9B0"/>
                </a:solidFill>
                <a:effectLst/>
                <a:latin typeface="Consolas" panose="020B0609020204030204" pitchFamily="49" charset="0"/>
              </a:rPr>
              <a:t>np</a:t>
            </a:r>
            <a:r>
              <a:rPr lang="en-ID" sz="1400" b="0" dirty="0" err="1">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ones_like</a:t>
            </a:r>
            <a:r>
              <a:rPr lang="en-ID" sz="1400" b="0" dirty="0">
                <a:solidFill>
                  <a:srgbClr val="CCCCCC"/>
                </a:solidFill>
                <a:effectLst/>
                <a:latin typeface="Consolas" panose="020B0609020204030204" pitchFamily="49" charset="0"/>
              </a:rPr>
              <a:t>(</a:t>
            </a:r>
            <a:r>
              <a:rPr lang="en-ID" sz="1400" b="0" dirty="0" err="1">
                <a:solidFill>
                  <a:srgbClr val="9CDCFE"/>
                </a:solidFill>
                <a:effectLst/>
                <a:latin typeface="Consolas" panose="020B0609020204030204" pitchFamily="49" charset="0"/>
              </a:rPr>
              <a:t>correlation_matrix</a:t>
            </a:r>
            <a:r>
              <a:rPr lang="en-ID" sz="1400" b="0" dirty="0">
                <a:solidFill>
                  <a:srgbClr val="CCCCCC"/>
                </a:solidFill>
                <a:effectLst/>
                <a:latin typeface="Consolas" panose="020B0609020204030204" pitchFamily="49" charset="0"/>
              </a:rPr>
              <a:t>, </a:t>
            </a:r>
            <a:r>
              <a:rPr lang="en-ID" sz="1400" b="0" dirty="0" err="1">
                <a:solidFill>
                  <a:srgbClr val="4EC9B0"/>
                </a:solidFill>
                <a:effectLst/>
                <a:latin typeface="Consolas" panose="020B0609020204030204" pitchFamily="49" charset="0"/>
              </a:rPr>
              <a:t>dtype</a:t>
            </a:r>
            <a:r>
              <a:rPr lang="en-ID" sz="1400" b="0" dirty="0">
                <a:solidFill>
                  <a:srgbClr val="D4D4D4"/>
                </a:solidFill>
                <a:effectLst/>
                <a:latin typeface="Consolas" panose="020B0609020204030204" pitchFamily="49" charset="0"/>
              </a:rPr>
              <a:t>=</a:t>
            </a:r>
            <a:r>
              <a:rPr lang="en-ID" sz="1400" b="0" dirty="0">
                <a:solidFill>
                  <a:srgbClr val="4EC9B0"/>
                </a:solidFill>
                <a:effectLst/>
                <a:latin typeface="Consolas" panose="020B0609020204030204" pitchFamily="49" charset="0"/>
              </a:rPr>
              <a:t>bool</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4EC9B0"/>
                </a:solidFill>
                <a:effectLst/>
                <a:latin typeface="Consolas" panose="020B0609020204030204" pitchFamily="49" charset="0"/>
              </a:rPr>
              <a:t>sns</a:t>
            </a:r>
            <a:r>
              <a:rPr lang="en-ID" sz="1400" b="0" dirty="0" err="1">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heatmap</a:t>
            </a:r>
            <a:r>
              <a:rPr lang="en-ID" sz="1400" b="0" dirty="0">
                <a:solidFill>
                  <a:srgbClr val="CCCCCC"/>
                </a:solidFill>
                <a:effectLst/>
                <a:latin typeface="Consolas" panose="020B0609020204030204" pitchFamily="49" charset="0"/>
              </a:rPr>
              <a:t>(</a:t>
            </a:r>
            <a:r>
              <a:rPr lang="en-ID" sz="1400" b="0" dirty="0" err="1">
                <a:solidFill>
                  <a:srgbClr val="9CDCFE"/>
                </a:solidFill>
                <a:effectLst/>
                <a:latin typeface="Consolas" panose="020B0609020204030204" pitchFamily="49" charset="0"/>
              </a:rPr>
              <a:t>correlation_matrix</a:t>
            </a:r>
            <a:r>
              <a:rPr lang="en-ID" sz="1400" b="0" dirty="0">
                <a:solidFill>
                  <a:srgbClr val="CCCCCC"/>
                </a:solidFill>
                <a:effectLst/>
                <a:latin typeface="Consolas" panose="020B0609020204030204" pitchFamily="49" charset="0"/>
              </a:rPr>
              <a:t>, </a:t>
            </a:r>
            <a:r>
              <a:rPr lang="en-ID" sz="1400" b="0" dirty="0" err="1">
                <a:solidFill>
                  <a:srgbClr val="9CDCFE"/>
                </a:solidFill>
                <a:effectLst/>
                <a:latin typeface="Consolas" panose="020B0609020204030204" pitchFamily="49" charset="0"/>
              </a:rPr>
              <a:t>annot</a:t>
            </a:r>
            <a:r>
              <a:rPr lang="en-ID" sz="1400" b="0" dirty="0">
                <a:solidFill>
                  <a:srgbClr val="D4D4D4"/>
                </a:solidFill>
                <a:effectLst/>
                <a:latin typeface="Consolas" panose="020B0609020204030204" pitchFamily="49" charset="0"/>
              </a:rPr>
              <a:t>=</a:t>
            </a:r>
            <a:r>
              <a:rPr lang="en-ID" sz="1400" b="0" dirty="0">
                <a:solidFill>
                  <a:srgbClr val="569CD6"/>
                </a:solidFill>
                <a:effectLst/>
                <a:latin typeface="Consolas" panose="020B0609020204030204" pitchFamily="49" charset="0"/>
              </a:rPr>
              <a:t>True</a:t>
            </a:r>
            <a:r>
              <a:rPr lang="en-ID" sz="1400" b="0" dirty="0">
                <a:solidFill>
                  <a:srgbClr val="CCCCCC"/>
                </a:solidFill>
                <a:effectLst/>
                <a:latin typeface="Consolas" panose="020B0609020204030204" pitchFamily="49" charset="0"/>
              </a:rPr>
              <a:t>, </a:t>
            </a:r>
            <a:r>
              <a:rPr lang="en-ID" sz="1400" b="0" dirty="0" err="1">
                <a:solidFill>
                  <a:srgbClr val="9CDCFE"/>
                </a:solidFill>
                <a:effectLst/>
                <a:latin typeface="Consolas" panose="020B0609020204030204" pitchFamily="49" charset="0"/>
              </a:rPr>
              <a:t>cmap</a:t>
            </a:r>
            <a:r>
              <a:rPr lang="en-ID" sz="1400" b="0" dirty="0">
                <a:solidFill>
                  <a:srgbClr val="D4D4D4"/>
                </a:solidFill>
                <a:effectLst/>
                <a:latin typeface="Consolas" panose="020B0609020204030204" pitchFamily="49" charset="0"/>
              </a:rPr>
              <a:t>=</a:t>
            </a:r>
            <a:r>
              <a:rPr lang="en-ID" sz="1400" b="0" dirty="0">
                <a:solidFill>
                  <a:srgbClr val="CE9178"/>
                </a:solidFill>
                <a:effectLst/>
                <a:latin typeface="Consolas" panose="020B0609020204030204" pitchFamily="49" charset="0"/>
              </a:rPr>
              <a:t>'</a:t>
            </a:r>
            <a:r>
              <a:rPr lang="en-ID" sz="1400" b="0" dirty="0" err="1">
                <a:solidFill>
                  <a:srgbClr val="CE9178"/>
                </a:solidFill>
                <a:effectLst/>
                <a:latin typeface="Consolas" panose="020B0609020204030204" pitchFamily="49" charset="0"/>
              </a:rPr>
              <a:t>coolwarm</a:t>
            </a:r>
            <a:r>
              <a:rPr lang="en-ID" sz="1400" b="0" dirty="0">
                <a:solidFill>
                  <a:srgbClr val="CE9178"/>
                </a:solidFill>
                <a:effectLst/>
                <a:latin typeface="Consolas" panose="020B0609020204030204" pitchFamily="49" charset="0"/>
              </a:rPr>
              <a:t>'</a:t>
            </a:r>
            <a:r>
              <a:rPr lang="en-ID" sz="1400" b="0" dirty="0">
                <a:solidFill>
                  <a:srgbClr val="CCCCCC"/>
                </a:solidFill>
                <a:effectLst/>
                <a:latin typeface="Consolas" panose="020B0609020204030204" pitchFamily="49" charset="0"/>
              </a:rPr>
              <a:t>, </a:t>
            </a:r>
            <a:r>
              <a:rPr lang="en-ID" sz="1400" b="0" dirty="0">
                <a:solidFill>
                  <a:srgbClr val="9CDCFE"/>
                </a:solidFill>
                <a:effectLst/>
                <a:latin typeface="Consolas" panose="020B0609020204030204" pitchFamily="49" charset="0"/>
              </a:rPr>
              <a:t>linewidths</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0.5</a:t>
            </a:r>
            <a:r>
              <a:rPr lang="en-ID" sz="1400" b="0" dirty="0">
                <a:solidFill>
                  <a:srgbClr val="CCCCCC"/>
                </a:solidFill>
                <a:effectLst/>
                <a:latin typeface="Consolas" panose="020B0609020204030204" pitchFamily="49" charset="0"/>
              </a:rPr>
              <a:t>)</a:t>
            </a:r>
          </a:p>
          <a:p>
            <a:pPr>
              <a:lnSpc>
                <a:spcPts val="1425"/>
              </a:lnSpc>
            </a:pPr>
            <a:r>
              <a:rPr lang="en-ID" sz="1400" b="0" dirty="0" err="1">
                <a:solidFill>
                  <a:srgbClr val="4EC9B0"/>
                </a:solidFill>
                <a:effectLst/>
                <a:latin typeface="Consolas" panose="020B0609020204030204" pitchFamily="49" charset="0"/>
              </a:rPr>
              <a:t>plt</a:t>
            </a:r>
            <a:r>
              <a:rPr lang="en-ID" sz="1400" b="0" dirty="0" err="1">
                <a:solidFill>
                  <a:srgbClr val="CCCCCC"/>
                </a:solidFill>
                <a:effectLst/>
                <a:latin typeface="Consolas" panose="020B0609020204030204" pitchFamily="49" charset="0"/>
              </a:rPr>
              <a:t>.</a:t>
            </a:r>
            <a:r>
              <a:rPr lang="en-ID" sz="1400" b="0" dirty="0" err="1">
                <a:solidFill>
                  <a:srgbClr val="DCDCAA"/>
                </a:solidFill>
                <a:effectLst/>
                <a:latin typeface="Consolas" panose="020B0609020204030204" pitchFamily="49" charset="0"/>
              </a:rPr>
              <a:t>title</a:t>
            </a:r>
            <a:r>
              <a:rPr lang="en-ID" sz="1400" b="0" dirty="0">
                <a:solidFill>
                  <a:srgbClr val="CCCCCC"/>
                </a:solidFill>
                <a:effectLst/>
                <a:latin typeface="Consolas" panose="020B0609020204030204" pitchFamily="49" charset="0"/>
              </a:rPr>
              <a:t>(</a:t>
            </a:r>
            <a:r>
              <a:rPr lang="en-ID" sz="1400" b="0" dirty="0">
                <a:solidFill>
                  <a:srgbClr val="CE9178"/>
                </a:solidFill>
                <a:effectLst/>
                <a:latin typeface="Consolas" panose="020B0609020204030204" pitchFamily="49" charset="0"/>
              </a:rPr>
              <a:t>'Correlation Matrix'</a:t>
            </a:r>
            <a:r>
              <a:rPr lang="en-ID" sz="1400" b="0" dirty="0">
                <a:solidFill>
                  <a:srgbClr val="CCCCCC"/>
                </a:solidFill>
                <a:effectLst/>
                <a:latin typeface="Consolas" panose="020B0609020204030204" pitchFamily="49" charset="0"/>
              </a:rPr>
              <a:t>, </a:t>
            </a:r>
            <a:r>
              <a:rPr lang="en-ID" sz="1400" b="0" dirty="0" err="1">
                <a:solidFill>
                  <a:srgbClr val="9CDCFE"/>
                </a:solidFill>
                <a:effectLst/>
                <a:latin typeface="Consolas" panose="020B0609020204030204" pitchFamily="49" charset="0"/>
              </a:rPr>
              <a:t>fontsize</a:t>
            </a:r>
            <a:r>
              <a:rPr lang="en-ID" sz="1400" b="0" dirty="0">
                <a:solidFill>
                  <a:srgbClr val="D4D4D4"/>
                </a:solidFill>
                <a:effectLst/>
                <a:latin typeface="Consolas" panose="020B0609020204030204" pitchFamily="49" charset="0"/>
              </a:rPr>
              <a:t>=</a:t>
            </a:r>
            <a:r>
              <a:rPr lang="en-ID" sz="1400" b="0" dirty="0">
                <a:solidFill>
                  <a:srgbClr val="B5CEA8"/>
                </a:solidFill>
                <a:effectLst/>
                <a:latin typeface="Consolas" panose="020B0609020204030204" pitchFamily="49" charset="0"/>
              </a:rPr>
              <a:t>16</a:t>
            </a:r>
            <a:r>
              <a:rPr lang="en-ID" sz="1400" b="0" dirty="0">
                <a:solidFill>
                  <a:srgbClr val="CCCCCC"/>
                </a:solidFill>
                <a:effectLst/>
                <a:latin typeface="Consolas" panose="020B0609020204030204" pitchFamily="49" charset="0"/>
              </a:rPr>
              <a:t>)</a:t>
            </a:r>
          </a:p>
        </p:txBody>
      </p:sp>
      <p:sp>
        <p:nvSpPr>
          <p:cNvPr id="6" name="Slide Number Placeholder 5">
            <a:extLst>
              <a:ext uri="{FF2B5EF4-FFF2-40B4-BE49-F238E27FC236}">
                <a16:creationId xmlns:a16="http://schemas.microsoft.com/office/drawing/2014/main" id="{3DCD0282-6C09-DA4C-0BA5-74C5047E80EB}"/>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4" name="Content Placeholder 4" descr="A graph of a number of colored squares&#10;&#10;Description automatically generated with medium confidence">
            <a:extLst>
              <a:ext uri="{FF2B5EF4-FFF2-40B4-BE49-F238E27FC236}">
                <a16:creationId xmlns:a16="http://schemas.microsoft.com/office/drawing/2014/main" id="{118AAA67-C101-F289-1E60-68FB002EAD06}"/>
              </a:ext>
            </a:extLst>
          </p:cNvPr>
          <p:cNvPicPr>
            <a:picLocks noChangeAspect="1"/>
          </p:cNvPicPr>
          <p:nvPr/>
        </p:nvPicPr>
        <p:blipFill>
          <a:blip r:embed="rId3"/>
          <a:srcRect t="4842"/>
          <a:stretch/>
        </p:blipFill>
        <p:spPr>
          <a:xfrm>
            <a:off x="8113853" y="1915159"/>
            <a:ext cx="4078147" cy="3233923"/>
          </a:xfrm>
          <a:prstGeom prst="rect">
            <a:avLst/>
          </a:prstGeom>
        </p:spPr>
      </p:pic>
      <p:sp>
        <p:nvSpPr>
          <p:cNvPr id="5" name="Rectangle 4">
            <a:extLst>
              <a:ext uri="{FF2B5EF4-FFF2-40B4-BE49-F238E27FC236}">
                <a16:creationId xmlns:a16="http://schemas.microsoft.com/office/drawing/2014/main" id="{8EB4183F-D359-8BEC-8D98-38E1DF920038}"/>
              </a:ext>
            </a:extLst>
          </p:cNvPr>
          <p:cNvSpPr/>
          <p:nvPr/>
        </p:nvSpPr>
        <p:spPr>
          <a:xfrm>
            <a:off x="8113853" y="-166153"/>
            <a:ext cx="4078147" cy="2081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FC2F87D1-4EF6-1F59-FEBA-72A1C6B1D23D}"/>
              </a:ext>
            </a:extLst>
          </p:cNvPr>
          <p:cNvSpPr/>
          <p:nvPr/>
        </p:nvSpPr>
        <p:spPr>
          <a:xfrm>
            <a:off x="8113853" y="5149083"/>
            <a:ext cx="4078147" cy="2081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7373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B344C-3702-C844-472A-2252D1E47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9A0E8-AADA-0478-EE24-D83CE46062F0}"/>
              </a:ext>
            </a:extLst>
          </p:cNvPr>
          <p:cNvSpPr>
            <a:spLocks noGrp="1"/>
          </p:cNvSpPr>
          <p:nvPr>
            <p:ph type="title"/>
          </p:nvPr>
        </p:nvSpPr>
        <p:spPr>
          <a:xfrm>
            <a:off x="593035" y="354150"/>
            <a:ext cx="4893364" cy="674271"/>
          </a:xfrm>
        </p:spPr>
        <p:txBody>
          <a:bodyPr>
            <a:normAutofit fontScale="90000"/>
          </a:bodyPr>
          <a:lstStyle/>
          <a:p>
            <a:r>
              <a:rPr lang="en-US" dirty="0"/>
              <a:t>Solusi Latihan 2</a:t>
            </a:r>
            <a:br>
              <a:rPr lang="en-US" dirty="0"/>
            </a:br>
            <a:endParaRPr lang="en-US" dirty="0"/>
          </a:p>
        </p:txBody>
      </p:sp>
      <p:sp>
        <p:nvSpPr>
          <p:cNvPr id="6" name="Slide Number Placeholder 5">
            <a:extLst>
              <a:ext uri="{FF2B5EF4-FFF2-40B4-BE49-F238E27FC236}">
                <a16:creationId xmlns:a16="http://schemas.microsoft.com/office/drawing/2014/main" id="{966BFDC0-025C-B9A9-9621-80E2AA0FD234}"/>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8" name="TextBox 7">
            <a:extLst>
              <a:ext uri="{FF2B5EF4-FFF2-40B4-BE49-F238E27FC236}">
                <a16:creationId xmlns:a16="http://schemas.microsoft.com/office/drawing/2014/main" id="{09E1A012-A0DC-76E7-F38D-1FAAEBE0FD4F}"/>
              </a:ext>
            </a:extLst>
          </p:cNvPr>
          <p:cNvSpPr txBox="1"/>
          <p:nvPr/>
        </p:nvSpPr>
        <p:spPr>
          <a:xfrm>
            <a:off x="503498" y="1407313"/>
            <a:ext cx="6099858" cy="3697551"/>
          </a:xfrm>
          <a:prstGeom prst="rect">
            <a:avLst/>
          </a:prstGeom>
          <a:noFill/>
        </p:spPr>
        <p:txBody>
          <a:bodyPr wrap="square">
            <a:spAutoFit/>
          </a:bodyPr>
          <a:lstStyle/>
          <a:p>
            <a:pPr>
              <a:lnSpc>
                <a:spcPts val="1425"/>
              </a:lnSpc>
            </a:pPr>
            <a:r>
              <a:rPr lang="en-ID" sz="1800" dirty="0">
                <a:solidFill>
                  <a:srgbClr val="6A9955"/>
                </a:solidFill>
                <a:latin typeface="Consolas" panose="020B0609020204030204" pitchFamily="49" charset="0"/>
              </a:rPr>
              <a:t># </a:t>
            </a:r>
            <a:r>
              <a:rPr lang="en-ID" sz="1800" dirty="0" err="1">
                <a:solidFill>
                  <a:srgbClr val="6A9955"/>
                </a:solidFill>
                <a:latin typeface="Consolas" panose="020B0609020204030204" pitchFamily="49" charset="0"/>
              </a:rPr>
              <a:t>contoh</a:t>
            </a:r>
            <a:r>
              <a:rPr lang="en-ID" sz="1800" dirty="0">
                <a:solidFill>
                  <a:srgbClr val="6A9955"/>
                </a:solidFill>
                <a:latin typeface="Consolas" panose="020B0609020204030204" pitchFamily="49" charset="0"/>
              </a:rPr>
              <a:t> </a:t>
            </a:r>
            <a:r>
              <a:rPr lang="en-ID" sz="1800" dirty="0" err="1">
                <a:solidFill>
                  <a:srgbClr val="6A9955"/>
                </a:solidFill>
                <a:latin typeface="Consolas" panose="020B0609020204030204" pitchFamily="49" charset="0"/>
              </a:rPr>
              <a:t>visualisasi</a:t>
            </a:r>
            <a:r>
              <a:rPr lang="en-ID" sz="1800" dirty="0">
                <a:solidFill>
                  <a:srgbClr val="6A9955"/>
                </a:solidFill>
                <a:latin typeface="Consolas" panose="020B0609020204030204" pitchFamily="49" charset="0"/>
              </a:rPr>
              <a:t> scatter plot</a:t>
            </a: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plt.subplot</a:t>
            </a:r>
            <a:r>
              <a:rPr lang="en-ID" b="0" dirty="0">
                <a:solidFill>
                  <a:srgbClr val="CCCCCC"/>
                </a:solidFill>
                <a:effectLst/>
                <a:latin typeface="Consolas" panose="020B0609020204030204" pitchFamily="49" charset="0"/>
              </a:rPr>
              <a:t>(</a:t>
            </a:r>
            <a:r>
              <a:rPr lang="en-ID" b="0" dirty="0">
                <a:solidFill>
                  <a:srgbClr val="B5CEA8"/>
                </a:solidFill>
                <a:effectLst/>
                <a:latin typeface="Consolas" panose="020B0609020204030204" pitchFamily="49" charset="0"/>
              </a:rPr>
              <a:t>1</a:t>
            </a:r>
            <a:r>
              <a:rPr lang="en-ID" b="0" dirty="0">
                <a:solidFill>
                  <a:srgbClr val="CCCCCC"/>
                </a:solidFill>
                <a:effectLst/>
                <a:latin typeface="Consolas" panose="020B0609020204030204" pitchFamily="49" charset="0"/>
              </a:rPr>
              <a:t>, </a:t>
            </a:r>
            <a:r>
              <a:rPr lang="en-ID" b="0" dirty="0">
                <a:solidFill>
                  <a:srgbClr val="B5CEA8"/>
                </a:solidFill>
                <a:effectLst/>
                <a:latin typeface="Consolas" panose="020B0609020204030204" pitchFamily="49" charset="0"/>
              </a:rPr>
              <a:t>2</a:t>
            </a:r>
            <a:r>
              <a:rPr lang="en-ID" b="0" dirty="0">
                <a:solidFill>
                  <a:srgbClr val="CCCCCC"/>
                </a:solidFill>
                <a:effectLst/>
                <a:latin typeface="Consolas" panose="020B0609020204030204" pitchFamily="49" charset="0"/>
              </a:rPr>
              <a:t>, </a:t>
            </a:r>
            <a:r>
              <a:rPr lang="en-ID" b="0" dirty="0">
                <a:solidFill>
                  <a:srgbClr val="B5CEA8"/>
                </a:solidFill>
                <a:effectLst/>
                <a:latin typeface="Consolas" panose="020B0609020204030204" pitchFamily="49" charset="0"/>
              </a:rPr>
              <a:t>1</a:t>
            </a:r>
            <a:r>
              <a:rPr lang="en-ID" b="0" dirty="0">
                <a:solidFill>
                  <a:srgbClr val="CCCCCC"/>
                </a:solidFill>
                <a:effectLst/>
                <a:latin typeface="Consolas" panose="020B0609020204030204" pitchFamily="49" charset="0"/>
              </a:rPr>
              <a:t>) </a:t>
            </a: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sns.scatterplot</a:t>
            </a:r>
            <a:r>
              <a:rPr lang="en-ID" b="0" dirty="0">
                <a:solidFill>
                  <a:srgbClr val="CCCCCC"/>
                </a:solidFill>
                <a:effectLst/>
                <a:latin typeface="Consolas" panose="020B0609020204030204" pitchFamily="49" charset="0"/>
              </a:rPr>
              <a:t>(</a:t>
            </a:r>
            <a:r>
              <a:rPr lang="en-ID" b="0" dirty="0">
                <a:solidFill>
                  <a:srgbClr val="9CDCFE"/>
                </a:solidFill>
                <a:effectLst/>
                <a:latin typeface="Consolas" panose="020B0609020204030204" pitchFamily="49" charset="0"/>
              </a:rPr>
              <a:t>x</a:t>
            </a:r>
            <a:r>
              <a:rPr lang="en-ID" b="0" dirty="0">
                <a:solidFill>
                  <a:srgbClr val="D4D4D4"/>
                </a:solidFill>
                <a:effectLst/>
                <a:latin typeface="Consolas" panose="020B0609020204030204" pitchFamily="49" charset="0"/>
              </a:rPr>
              <a:t>=</a:t>
            </a:r>
            <a:r>
              <a:rPr lang="en-ID" b="0" dirty="0">
                <a:solidFill>
                  <a:srgbClr val="CE9178"/>
                </a:solidFill>
                <a:effectLst/>
                <a:latin typeface="Consolas" panose="020B0609020204030204" pitchFamily="49" charset="0"/>
              </a:rPr>
              <a:t>'</a:t>
            </a:r>
            <a:r>
              <a:rPr lang="en-ID" b="0" dirty="0" err="1">
                <a:solidFill>
                  <a:srgbClr val="CE9178"/>
                </a:solidFill>
                <a:effectLst/>
                <a:latin typeface="Consolas" panose="020B0609020204030204" pitchFamily="49" charset="0"/>
              </a:rPr>
              <a:t>jarak</a:t>
            </a:r>
            <a:r>
              <a:rPr lang="en-ID" b="0" dirty="0">
                <a:solidFill>
                  <a:srgbClr val="CE9178"/>
                </a:solidFill>
                <a:effectLst/>
                <a:latin typeface="Consolas" panose="020B0609020204030204" pitchFamily="49" charset="0"/>
              </a:rPr>
              <a:t>'</a:t>
            </a:r>
            <a:r>
              <a:rPr lang="en-ID" b="0" dirty="0">
                <a:solidFill>
                  <a:srgbClr val="CCCCCC"/>
                </a:solidFill>
                <a:effectLst/>
                <a:latin typeface="Consolas" panose="020B0609020204030204" pitchFamily="49" charset="0"/>
              </a:rPr>
              <a:t>, </a:t>
            </a:r>
            <a:r>
              <a:rPr lang="en-ID" b="0" dirty="0">
                <a:solidFill>
                  <a:srgbClr val="9CDCFE"/>
                </a:solidFill>
                <a:effectLst/>
                <a:latin typeface="Consolas" panose="020B0609020204030204" pitchFamily="49" charset="0"/>
              </a:rPr>
              <a:t>y</a:t>
            </a:r>
            <a:r>
              <a:rPr lang="en-ID" b="0" dirty="0">
                <a:solidFill>
                  <a:srgbClr val="D4D4D4"/>
                </a:solidFill>
                <a:effectLst/>
                <a:latin typeface="Consolas" panose="020B0609020204030204" pitchFamily="49" charset="0"/>
              </a:rPr>
              <a:t>=</a:t>
            </a:r>
            <a:r>
              <a:rPr lang="en-ID" b="0" dirty="0">
                <a:solidFill>
                  <a:srgbClr val="CE9178"/>
                </a:solidFill>
                <a:effectLst/>
                <a:latin typeface="Consolas" panose="020B0609020204030204" pitchFamily="49" charset="0"/>
              </a:rPr>
              <a:t>‘</a:t>
            </a:r>
            <a:r>
              <a:rPr lang="en-ID" b="0" dirty="0" err="1">
                <a:solidFill>
                  <a:srgbClr val="CE9178"/>
                </a:solidFill>
                <a:effectLst/>
                <a:latin typeface="Consolas" panose="020B0609020204030204" pitchFamily="49" charset="0"/>
              </a:rPr>
              <a:t>harga</a:t>
            </a:r>
            <a:r>
              <a:rPr lang="en-ID" dirty="0" err="1">
                <a:solidFill>
                  <a:srgbClr val="CE9178"/>
                </a:solidFill>
                <a:latin typeface="Consolas" panose="020B0609020204030204" pitchFamily="49" charset="0"/>
              </a:rPr>
              <a:t>_per_km</a:t>
            </a:r>
            <a:r>
              <a:rPr lang="en-ID" b="0" dirty="0">
                <a:solidFill>
                  <a:srgbClr val="CE9178"/>
                </a:solidFill>
                <a:effectLst/>
                <a:latin typeface="Consolas" panose="020B0609020204030204" pitchFamily="49" charset="0"/>
              </a:rPr>
              <a:t>’</a:t>
            </a:r>
            <a:r>
              <a:rPr lang="en-ID" b="0" dirty="0">
                <a:solidFill>
                  <a:srgbClr val="CCCCCC"/>
                </a:solidFill>
                <a:effectLst/>
                <a:latin typeface="Consolas" panose="020B0609020204030204" pitchFamily="49" charset="0"/>
              </a:rPr>
              <a:t>, </a:t>
            </a:r>
          </a:p>
          <a:p>
            <a:pPr>
              <a:lnSpc>
                <a:spcPts val="1425"/>
              </a:lnSpc>
            </a:pPr>
            <a:endParaRPr lang="en-ID" b="0" dirty="0">
              <a:solidFill>
                <a:srgbClr val="9CDCFE"/>
              </a:solidFill>
              <a:effectLst/>
              <a:latin typeface="Consolas" panose="020B0609020204030204" pitchFamily="49" charset="0"/>
            </a:endParaRPr>
          </a:p>
          <a:p>
            <a:pPr>
              <a:lnSpc>
                <a:spcPts val="1425"/>
              </a:lnSpc>
            </a:pPr>
            <a:r>
              <a:rPr lang="en-ID" b="0" dirty="0">
                <a:solidFill>
                  <a:srgbClr val="9CDCFE"/>
                </a:solidFill>
                <a:effectLst/>
                <a:latin typeface="Consolas" panose="020B0609020204030204" pitchFamily="49" charset="0"/>
              </a:rPr>
              <a:t>data</a:t>
            </a:r>
            <a:r>
              <a:rPr lang="en-ID" b="0" dirty="0">
                <a:solidFill>
                  <a:srgbClr val="D4D4D4"/>
                </a:solidFill>
                <a:effectLst/>
                <a:latin typeface="Consolas" panose="020B0609020204030204" pitchFamily="49" charset="0"/>
              </a:rPr>
              <a:t>=</a:t>
            </a:r>
            <a:r>
              <a:rPr lang="en-ID" b="0" dirty="0">
                <a:solidFill>
                  <a:srgbClr val="CCCCCC"/>
                </a:solidFill>
                <a:effectLst/>
                <a:latin typeface="Consolas" panose="020B0609020204030204" pitchFamily="49" charset="0"/>
              </a:rPr>
              <a:t>data, </a:t>
            </a:r>
            <a:r>
              <a:rPr lang="en-ID" b="0" dirty="0">
                <a:solidFill>
                  <a:srgbClr val="9CDCFE"/>
                </a:solidFill>
                <a:effectLst/>
                <a:latin typeface="Consolas" panose="020B0609020204030204" pitchFamily="49" charset="0"/>
              </a:rPr>
              <a:t>alpha</a:t>
            </a:r>
            <a:r>
              <a:rPr lang="en-ID" b="0" dirty="0">
                <a:solidFill>
                  <a:srgbClr val="D4D4D4"/>
                </a:solidFill>
                <a:effectLst/>
                <a:latin typeface="Consolas" panose="020B0609020204030204" pitchFamily="49" charset="0"/>
              </a:rPr>
              <a:t>=</a:t>
            </a:r>
            <a:r>
              <a:rPr lang="en-ID" b="0" dirty="0">
                <a:solidFill>
                  <a:srgbClr val="B5CEA8"/>
                </a:solidFill>
                <a:effectLst/>
                <a:latin typeface="Consolas" panose="020B0609020204030204" pitchFamily="49" charset="0"/>
              </a:rPr>
              <a:t>0.7</a:t>
            </a:r>
            <a:r>
              <a:rPr lang="en-ID" b="0" dirty="0">
                <a:solidFill>
                  <a:srgbClr val="CCCCCC"/>
                </a:solidFill>
                <a:effectLst/>
                <a:latin typeface="Consolas" panose="020B0609020204030204" pitchFamily="49" charset="0"/>
              </a:rPr>
              <a:t>)</a:t>
            </a: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plt.title</a:t>
            </a:r>
            <a:r>
              <a:rPr lang="en-ID" b="0" dirty="0">
                <a:solidFill>
                  <a:srgbClr val="CCCCCC"/>
                </a:solidFill>
                <a:effectLst/>
                <a:latin typeface="Consolas" panose="020B0609020204030204" pitchFamily="49" charset="0"/>
              </a:rPr>
              <a:t>(</a:t>
            </a:r>
            <a:r>
              <a:rPr lang="en-ID" b="0" dirty="0">
                <a:solidFill>
                  <a:srgbClr val="CE9178"/>
                </a:solidFill>
                <a:effectLst/>
                <a:latin typeface="Consolas" panose="020B0609020204030204" pitchFamily="49" charset="0"/>
              </a:rPr>
              <a:t>'Correlation </a:t>
            </a:r>
            <a:r>
              <a:rPr lang="en-ID" b="0" dirty="0" err="1">
                <a:solidFill>
                  <a:srgbClr val="CE9178"/>
                </a:solidFill>
                <a:effectLst/>
                <a:latin typeface="Consolas" panose="020B0609020204030204" pitchFamily="49" charset="0"/>
              </a:rPr>
              <a:t>harga</a:t>
            </a:r>
            <a:r>
              <a:rPr lang="en-ID" dirty="0" err="1">
                <a:solidFill>
                  <a:srgbClr val="CE9178"/>
                </a:solidFill>
                <a:latin typeface="Consolas" panose="020B0609020204030204" pitchFamily="49" charset="0"/>
              </a:rPr>
              <a:t>_per_km</a:t>
            </a:r>
            <a:r>
              <a:rPr lang="en-ID" dirty="0">
                <a:solidFill>
                  <a:srgbClr val="CE9178"/>
                </a:solidFill>
                <a:latin typeface="Consolas" panose="020B0609020204030204" pitchFamily="49" charset="0"/>
              </a:rPr>
              <a:t> </a:t>
            </a:r>
            <a:r>
              <a:rPr lang="en-ID" b="0" dirty="0">
                <a:solidFill>
                  <a:srgbClr val="CE9178"/>
                </a:solidFill>
                <a:effectLst/>
                <a:latin typeface="Consolas" panose="020B0609020204030204" pitchFamily="49" charset="0"/>
              </a:rPr>
              <a:t>dan </a:t>
            </a:r>
            <a:r>
              <a:rPr lang="en-ID" b="0" dirty="0" err="1">
                <a:solidFill>
                  <a:srgbClr val="CE9178"/>
                </a:solidFill>
                <a:effectLst/>
                <a:latin typeface="Consolas" panose="020B0609020204030204" pitchFamily="49" charset="0"/>
              </a:rPr>
              <a:t>jarak</a:t>
            </a:r>
            <a:r>
              <a:rPr lang="en-ID" dirty="0">
                <a:solidFill>
                  <a:srgbClr val="CE9178"/>
                </a:solidFill>
                <a:latin typeface="Consolas" panose="020B0609020204030204" pitchFamily="49" charset="0"/>
              </a:rPr>
              <a:t>’)</a:t>
            </a:r>
            <a:endParaRPr lang="en-ID" b="0" dirty="0">
              <a:solidFill>
                <a:srgbClr val="CCCCCC"/>
              </a:solidFill>
              <a:effectLst/>
              <a:latin typeface="Consolas" panose="020B0609020204030204" pitchFamily="49" charset="0"/>
            </a:endParaRP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plt.xlabel</a:t>
            </a:r>
            <a:r>
              <a:rPr lang="en-ID" b="0" dirty="0">
                <a:solidFill>
                  <a:srgbClr val="CCCCCC"/>
                </a:solidFill>
                <a:effectLst/>
                <a:latin typeface="Consolas" panose="020B0609020204030204" pitchFamily="49" charset="0"/>
              </a:rPr>
              <a:t>(</a:t>
            </a:r>
            <a:r>
              <a:rPr lang="en-ID" b="0" dirty="0">
                <a:solidFill>
                  <a:srgbClr val="CE9178"/>
                </a:solidFill>
                <a:effectLst/>
                <a:latin typeface="Consolas" panose="020B0609020204030204" pitchFamily="49" charset="0"/>
              </a:rPr>
              <a:t>'Jarak'</a:t>
            </a:r>
            <a:r>
              <a:rPr lang="en-ID" b="0" dirty="0">
                <a:solidFill>
                  <a:srgbClr val="CCCCCC"/>
                </a:solidFill>
                <a:effectLst/>
                <a:latin typeface="Consolas" panose="020B0609020204030204" pitchFamily="49" charset="0"/>
              </a:rPr>
              <a:t>, </a:t>
            </a:r>
            <a:r>
              <a:rPr lang="en-ID" b="0" dirty="0" err="1">
                <a:solidFill>
                  <a:srgbClr val="9CDCFE"/>
                </a:solidFill>
                <a:effectLst/>
                <a:latin typeface="Consolas" panose="020B0609020204030204" pitchFamily="49" charset="0"/>
              </a:rPr>
              <a:t>fontsize</a:t>
            </a:r>
            <a:r>
              <a:rPr lang="en-ID" b="0" dirty="0">
                <a:solidFill>
                  <a:srgbClr val="D4D4D4"/>
                </a:solidFill>
                <a:effectLst/>
                <a:latin typeface="Consolas" panose="020B0609020204030204" pitchFamily="49" charset="0"/>
              </a:rPr>
              <a:t>=</a:t>
            </a:r>
            <a:r>
              <a:rPr lang="en-ID" b="0" dirty="0">
                <a:solidFill>
                  <a:srgbClr val="B5CEA8"/>
                </a:solidFill>
                <a:effectLst/>
                <a:latin typeface="Consolas" panose="020B0609020204030204" pitchFamily="49" charset="0"/>
              </a:rPr>
              <a:t>12</a:t>
            </a:r>
            <a:r>
              <a:rPr lang="en-ID" b="0" dirty="0">
                <a:solidFill>
                  <a:srgbClr val="CCCCCC"/>
                </a:solidFill>
                <a:effectLst/>
                <a:latin typeface="Consolas" panose="020B0609020204030204" pitchFamily="49" charset="0"/>
              </a:rPr>
              <a:t>)</a:t>
            </a: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plt.ylabel</a:t>
            </a:r>
            <a:r>
              <a:rPr lang="en-ID" b="0" dirty="0">
                <a:solidFill>
                  <a:srgbClr val="CCCCCC"/>
                </a:solidFill>
                <a:effectLst/>
                <a:latin typeface="Consolas" panose="020B0609020204030204" pitchFamily="49" charset="0"/>
              </a:rPr>
              <a:t>(</a:t>
            </a:r>
            <a:r>
              <a:rPr lang="en-ID" b="0" dirty="0">
                <a:solidFill>
                  <a:srgbClr val="CE9178"/>
                </a:solidFill>
                <a:effectLst/>
                <a:latin typeface="Consolas" panose="020B0609020204030204" pitchFamily="49" charset="0"/>
              </a:rPr>
              <a:t>‘Harga per km'</a:t>
            </a:r>
            <a:r>
              <a:rPr lang="en-ID" b="0" dirty="0">
                <a:solidFill>
                  <a:srgbClr val="CCCCCC"/>
                </a:solidFill>
                <a:effectLst/>
                <a:latin typeface="Consolas" panose="020B0609020204030204" pitchFamily="49" charset="0"/>
              </a:rPr>
              <a:t>, </a:t>
            </a:r>
            <a:r>
              <a:rPr lang="en-ID" b="0" dirty="0" err="1">
                <a:solidFill>
                  <a:srgbClr val="9CDCFE"/>
                </a:solidFill>
                <a:effectLst/>
                <a:latin typeface="Consolas" panose="020B0609020204030204" pitchFamily="49" charset="0"/>
              </a:rPr>
              <a:t>fontsize</a:t>
            </a:r>
            <a:r>
              <a:rPr lang="en-ID" b="0" dirty="0">
                <a:solidFill>
                  <a:srgbClr val="D4D4D4"/>
                </a:solidFill>
                <a:effectLst/>
                <a:latin typeface="Consolas" panose="020B0609020204030204" pitchFamily="49" charset="0"/>
              </a:rPr>
              <a:t>=</a:t>
            </a:r>
            <a:r>
              <a:rPr lang="en-ID" b="0" dirty="0">
                <a:solidFill>
                  <a:srgbClr val="B5CEA8"/>
                </a:solidFill>
                <a:effectLst/>
                <a:latin typeface="Consolas" panose="020B0609020204030204" pitchFamily="49" charset="0"/>
              </a:rPr>
              <a:t>12</a:t>
            </a:r>
            <a:r>
              <a:rPr lang="en-ID" b="0" dirty="0">
                <a:solidFill>
                  <a:srgbClr val="CCCCCC"/>
                </a:solidFill>
                <a:effectLst/>
                <a:latin typeface="Consolas" panose="020B0609020204030204" pitchFamily="49" charset="0"/>
              </a:rPr>
              <a:t>)</a:t>
            </a:r>
          </a:p>
          <a:p>
            <a:pPr>
              <a:lnSpc>
                <a:spcPts val="1425"/>
              </a:lnSpc>
            </a:pPr>
            <a:endParaRPr lang="en-ID" b="0" dirty="0">
              <a:solidFill>
                <a:srgbClr val="CCCCCC"/>
              </a:solidFill>
              <a:effectLst/>
              <a:latin typeface="Consolas" panose="020B0609020204030204" pitchFamily="49" charset="0"/>
            </a:endParaRPr>
          </a:p>
          <a:p>
            <a:pPr>
              <a:lnSpc>
                <a:spcPts val="1425"/>
              </a:lnSpc>
            </a:pPr>
            <a:r>
              <a:rPr lang="en-ID" b="0" dirty="0" err="1">
                <a:solidFill>
                  <a:srgbClr val="CCCCCC"/>
                </a:solidFill>
                <a:effectLst/>
                <a:latin typeface="Consolas" panose="020B0609020204030204" pitchFamily="49" charset="0"/>
              </a:rPr>
              <a:t>plt.grid</a:t>
            </a:r>
            <a:r>
              <a:rPr lang="en-ID" b="0" dirty="0">
                <a:solidFill>
                  <a:srgbClr val="CCCCCC"/>
                </a:solidFill>
                <a:effectLst/>
                <a:latin typeface="Consolas" panose="020B0609020204030204" pitchFamily="49" charset="0"/>
              </a:rPr>
              <a:t>(</a:t>
            </a:r>
            <a:r>
              <a:rPr lang="en-ID" b="0" dirty="0">
                <a:solidFill>
                  <a:srgbClr val="569CD6"/>
                </a:solidFill>
                <a:effectLst/>
                <a:latin typeface="Consolas" panose="020B0609020204030204" pitchFamily="49" charset="0"/>
              </a:rPr>
              <a:t>True</a:t>
            </a:r>
            <a:r>
              <a:rPr lang="en-ID" b="0" dirty="0">
                <a:solidFill>
                  <a:srgbClr val="CCCCCC"/>
                </a:solidFill>
                <a:effectLst/>
                <a:latin typeface="Consolas" panose="020B0609020204030204" pitchFamily="49" charset="0"/>
              </a:rPr>
              <a:t>, </a:t>
            </a:r>
            <a:r>
              <a:rPr lang="en-ID" b="0" dirty="0">
                <a:solidFill>
                  <a:srgbClr val="9CDCFE"/>
                </a:solidFill>
                <a:effectLst/>
                <a:latin typeface="Consolas" panose="020B0609020204030204" pitchFamily="49" charset="0"/>
              </a:rPr>
              <a:t>alpha</a:t>
            </a:r>
            <a:r>
              <a:rPr lang="en-ID" b="0" dirty="0">
                <a:solidFill>
                  <a:srgbClr val="D4D4D4"/>
                </a:solidFill>
                <a:effectLst/>
                <a:latin typeface="Consolas" panose="020B0609020204030204" pitchFamily="49" charset="0"/>
              </a:rPr>
              <a:t>=</a:t>
            </a:r>
            <a:r>
              <a:rPr lang="en-ID" b="0" dirty="0">
                <a:solidFill>
                  <a:srgbClr val="B5CEA8"/>
                </a:solidFill>
                <a:effectLst/>
                <a:latin typeface="Consolas" panose="020B0609020204030204" pitchFamily="49" charset="0"/>
              </a:rPr>
              <a:t>0.6</a:t>
            </a:r>
            <a:r>
              <a:rPr lang="en-ID" b="0" dirty="0">
                <a:solidFill>
                  <a:srgbClr val="CCCCCC"/>
                </a:solidFill>
                <a:effectLst/>
                <a:latin typeface="Consolas" panose="020B0609020204030204" pitchFamily="49" charset="0"/>
              </a:rPr>
              <a:t>)</a:t>
            </a:r>
          </a:p>
          <a:p>
            <a:pPr>
              <a:lnSpc>
                <a:spcPts val="1425"/>
              </a:lnSpc>
            </a:pPr>
            <a:endParaRPr lang="en-ID" b="0" dirty="0">
              <a:solidFill>
                <a:srgbClr val="CCCCCC"/>
              </a:solidFill>
              <a:effectLst/>
              <a:latin typeface="Consolas" panose="020B0609020204030204" pitchFamily="49" charset="0"/>
            </a:endParaRPr>
          </a:p>
          <a:p>
            <a:pPr>
              <a:lnSpc>
                <a:spcPts val="1425"/>
              </a:lnSpc>
            </a:pPr>
            <a:endParaRPr lang="en-ID" dirty="0">
              <a:solidFill>
                <a:srgbClr val="CCCCCC"/>
              </a:solidFill>
              <a:latin typeface="Consolas" panose="020B0609020204030204" pitchFamily="49" charset="0"/>
            </a:endParaRPr>
          </a:p>
          <a:p>
            <a:pPr>
              <a:lnSpc>
                <a:spcPts val="1425"/>
              </a:lnSpc>
            </a:pPr>
            <a:endParaRPr lang="en-ID" b="0" dirty="0">
              <a:solidFill>
                <a:srgbClr val="CCCCCC"/>
              </a:solidFill>
              <a:effectLst/>
              <a:latin typeface="Consolas" panose="020B0609020204030204" pitchFamily="49" charset="0"/>
            </a:endParaRPr>
          </a:p>
          <a:p>
            <a:pPr>
              <a:lnSpc>
                <a:spcPts val="1425"/>
              </a:lnSpc>
            </a:pPr>
            <a:endParaRPr lang="en-ID" b="0" dirty="0">
              <a:solidFill>
                <a:srgbClr val="CCCCCC"/>
              </a:solidFill>
              <a:effectLst/>
              <a:latin typeface="Consolas" panose="020B0609020204030204" pitchFamily="49" charset="0"/>
            </a:endParaRPr>
          </a:p>
          <a:p>
            <a:pPr>
              <a:lnSpc>
                <a:spcPts val="1425"/>
              </a:lnSpc>
            </a:pPr>
            <a:endParaRPr lang="en-ID" b="0" dirty="0">
              <a:solidFill>
                <a:srgbClr val="CCCCCC"/>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51AF43DF-E5C2-E0F2-D94C-4F5876F680EB}"/>
              </a:ext>
            </a:extLst>
          </p:cNvPr>
          <p:cNvSpPr/>
          <p:nvPr/>
        </p:nvSpPr>
        <p:spPr>
          <a:xfrm>
            <a:off x="8113853" y="-330684"/>
            <a:ext cx="4078147" cy="2081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E4E87B32-F4BA-669C-214B-FF01B2F1BEEE}"/>
              </a:ext>
            </a:extLst>
          </p:cNvPr>
          <p:cNvSpPr/>
          <p:nvPr/>
        </p:nvSpPr>
        <p:spPr>
          <a:xfrm>
            <a:off x="8113853" y="5149083"/>
            <a:ext cx="4078147" cy="20813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5" name="Picture 14">
            <a:extLst>
              <a:ext uri="{FF2B5EF4-FFF2-40B4-BE49-F238E27FC236}">
                <a16:creationId xmlns:a16="http://schemas.microsoft.com/office/drawing/2014/main" id="{59B62684-5788-2603-A898-0434F6F9E9C9}"/>
              </a:ext>
            </a:extLst>
          </p:cNvPr>
          <p:cNvPicPr>
            <a:picLocks noChangeAspect="1"/>
          </p:cNvPicPr>
          <p:nvPr/>
        </p:nvPicPr>
        <p:blipFill>
          <a:blip r:embed="rId3"/>
          <a:stretch>
            <a:fillRect/>
          </a:stretch>
        </p:blipFill>
        <p:spPr>
          <a:xfrm>
            <a:off x="8113853" y="1746943"/>
            <a:ext cx="4111618" cy="3405825"/>
          </a:xfrm>
          <a:prstGeom prst="rect">
            <a:avLst/>
          </a:prstGeom>
        </p:spPr>
      </p:pic>
    </p:spTree>
    <p:extLst>
      <p:ext uri="{BB962C8B-B14F-4D97-AF65-F5344CB8AC3E}">
        <p14:creationId xmlns:p14="http://schemas.microsoft.com/office/powerpoint/2010/main" val="67480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45D8D-632B-89AA-D0E8-2343A3678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CBCB4-DF6C-FDF2-4DA8-96D937DA3E44}"/>
              </a:ext>
            </a:extLst>
          </p:cNvPr>
          <p:cNvSpPr>
            <a:spLocks noGrp="1"/>
          </p:cNvSpPr>
          <p:nvPr>
            <p:ph type="ctrTitle"/>
          </p:nvPr>
        </p:nvSpPr>
        <p:spPr>
          <a:xfrm>
            <a:off x="4386434" y="198783"/>
            <a:ext cx="5175010" cy="819031"/>
          </a:xfrm>
        </p:spPr>
        <p:txBody>
          <a:bodyPr>
            <a:normAutofit/>
          </a:bodyPr>
          <a:lstStyle/>
          <a:p>
            <a:r>
              <a:rPr lang="en-US" dirty="0"/>
              <a:t>Latihan 3</a:t>
            </a:r>
          </a:p>
        </p:txBody>
      </p:sp>
      <p:sp>
        <p:nvSpPr>
          <p:cNvPr id="3" name="Subtitle 2">
            <a:extLst>
              <a:ext uri="{FF2B5EF4-FFF2-40B4-BE49-F238E27FC236}">
                <a16:creationId xmlns:a16="http://schemas.microsoft.com/office/drawing/2014/main" id="{624CE091-9A17-2CCE-D38F-7C85303F4200}"/>
              </a:ext>
            </a:extLst>
          </p:cNvPr>
          <p:cNvSpPr>
            <a:spLocks noGrp="1"/>
          </p:cNvSpPr>
          <p:nvPr>
            <p:ph type="subTitle" idx="1"/>
          </p:nvPr>
        </p:nvSpPr>
        <p:spPr>
          <a:xfrm>
            <a:off x="4386434" y="1017814"/>
            <a:ext cx="6594768" cy="1951523"/>
          </a:xfrm>
        </p:spPr>
        <p:txBody>
          <a:bodyPr>
            <a:noAutofit/>
          </a:bodyPr>
          <a:lstStyle/>
          <a:p>
            <a:pPr algn="l"/>
            <a:r>
              <a:rPr lang="it-IT" sz="1600" b="0" i="0" u="none" strike="noStrike" baseline="0" dirty="0">
                <a:solidFill>
                  <a:schemeClr val="bg1"/>
                </a:solidFill>
                <a:latin typeface="Calibri" panose="020F0502020204030204" pitchFamily="34" charset="0"/>
              </a:rPr>
              <a:t> </a:t>
            </a:r>
            <a:r>
              <a:rPr lang="sv-SE" sz="1800" b="0" i="0" u="none" strike="noStrike" baseline="0" dirty="0">
                <a:solidFill>
                  <a:schemeClr val="bg1"/>
                </a:solidFill>
                <a:latin typeface="Calibri" panose="020F0502020204030204" pitchFamily="34" charset="0"/>
              </a:rPr>
              <a:t>Anda bekerja di divisi Human Resources sebuah perusahaan dan diberi dataset yang mencakup informasi tentang karyawan, termasuk: </a:t>
            </a:r>
          </a:p>
          <a:p>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umur</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Umur</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karyawan</a:t>
            </a:r>
            <a:r>
              <a:rPr lang="en-ID" sz="1800" b="0" i="0" u="none" strike="noStrike" baseline="0" dirty="0">
                <a:solidFill>
                  <a:schemeClr val="bg1"/>
                </a:solidFill>
                <a:latin typeface="Calibri" panose="020F0502020204030204" pitchFamily="34" charset="0"/>
              </a:rPr>
              <a:t>) </a:t>
            </a:r>
          </a:p>
          <a:p>
            <a:r>
              <a:rPr lang="fi-FI" sz="1800" b="0" i="0" u="none" strike="noStrike" baseline="0" dirty="0">
                <a:solidFill>
                  <a:schemeClr val="bg1"/>
                </a:solidFill>
                <a:latin typeface="Calibri" panose="020F0502020204030204" pitchFamily="34" charset="0"/>
              </a:rPr>
              <a:t>• jenis_kelamin (Jenis kelamin karyawan) </a:t>
            </a:r>
          </a:p>
          <a:p>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pendidikan</a:t>
            </a:r>
            <a:r>
              <a:rPr lang="en-ID" sz="1800" b="0" i="0" u="none" strike="noStrike" baseline="0" dirty="0">
                <a:solidFill>
                  <a:schemeClr val="bg1"/>
                </a:solidFill>
                <a:latin typeface="Calibri" panose="020F0502020204030204" pitchFamily="34" charset="0"/>
              </a:rPr>
              <a:t> (Tingkat </a:t>
            </a:r>
            <a:r>
              <a:rPr lang="en-ID" sz="1800" b="0" i="0" u="none" strike="noStrike" baseline="0" dirty="0" err="1">
                <a:solidFill>
                  <a:schemeClr val="bg1"/>
                </a:solidFill>
                <a:latin typeface="Calibri" panose="020F0502020204030204" pitchFamily="34" charset="0"/>
              </a:rPr>
              <a:t>pendidikan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karyawan</a:t>
            </a:r>
            <a:r>
              <a:rPr lang="en-ID" sz="1800" b="0" i="0" u="none" strike="noStrike" baseline="0" dirty="0">
                <a:solidFill>
                  <a:schemeClr val="bg1"/>
                </a:solidFill>
                <a:latin typeface="Calibri" panose="020F0502020204030204" pitchFamily="34" charset="0"/>
              </a:rPr>
              <a:t>) </a:t>
            </a:r>
          </a:p>
          <a:p>
            <a:r>
              <a:rPr lang="fi-FI" sz="1800" b="0" i="0" u="none" strike="noStrike" baseline="0" dirty="0">
                <a:solidFill>
                  <a:schemeClr val="bg1"/>
                </a:solidFill>
                <a:latin typeface="Calibri" panose="020F0502020204030204" pitchFamily="34" charset="0"/>
              </a:rPr>
              <a:t>• lama_bekerja (Lama bekerja di perusahaan dalam tahun) </a:t>
            </a:r>
          </a:p>
          <a:p>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gaji</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Gaji</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karyawan</a:t>
            </a:r>
            <a:r>
              <a:rPr lang="en-ID" sz="1800" b="0" i="0" u="none" strike="noStrike" baseline="0" dirty="0">
                <a:solidFill>
                  <a:schemeClr val="bg1"/>
                </a:solidFill>
                <a:latin typeface="Calibri" panose="020F0502020204030204" pitchFamily="34" charset="0"/>
              </a:rPr>
              <a:t>) </a:t>
            </a:r>
          </a:p>
          <a:p>
            <a:r>
              <a:rPr lang="en-ID" sz="1800" b="0" i="0" u="none" strike="noStrike" baseline="0" dirty="0" err="1">
                <a:solidFill>
                  <a:schemeClr val="bg1"/>
                </a:solidFill>
                <a:latin typeface="Calibri" panose="020F0502020204030204" pitchFamily="34" charset="0"/>
              </a:rPr>
              <a:t>Tugas</a:t>
            </a:r>
            <a:r>
              <a:rPr lang="en-ID" sz="1800" b="0" i="0" u="none" strike="noStrike" baseline="0" dirty="0">
                <a:solidFill>
                  <a:schemeClr val="bg1"/>
                </a:solidFill>
                <a:latin typeface="Calibri" panose="020F0502020204030204" pitchFamily="34" charset="0"/>
              </a:rPr>
              <a:t> Anda </a:t>
            </a:r>
            <a:r>
              <a:rPr lang="en-ID" sz="1800" b="0" i="0" u="none" strike="noStrike" baseline="0" dirty="0" err="1">
                <a:solidFill>
                  <a:schemeClr val="bg1"/>
                </a:solidFill>
                <a:latin typeface="Calibri" panose="020F0502020204030204" pitchFamily="34" charset="0"/>
              </a:rPr>
              <a:t>adalah</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menggunakan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statistik</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deskriptif</a:t>
            </a:r>
            <a:r>
              <a:rPr lang="en-ID" sz="1800" b="0" i="0" u="none" strike="noStrike" baseline="0" dirty="0">
                <a:solidFill>
                  <a:schemeClr val="bg1"/>
                </a:solidFill>
                <a:latin typeface="Calibri" panose="020F0502020204030204" pitchFamily="34" charset="0"/>
              </a:rPr>
              <a:t> dan </a:t>
            </a:r>
            <a:r>
              <a:rPr lang="en-ID" sz="1800" b="0" i="0" u="none" strike="noStrike" baseline="0" dirty="0" err="1">
                <a:solidFill>
                  <a:schemeClr val="bg1"/>
                </a:solidFill>
                <a:latin typeface="Calibri" panose="020F0502020204030204" pitchFamily="34" charset="0"/>
              </a:rPr>
              <a:t>inferensial</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untuk</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menganalisis</a:t>
            </a:r>
            <a:r>
              <a:rPr lang="en-ID" sz="1800" b="0" i="0" u="none" strike="noStrike" baseline="0" dirty="0">
                <a:solidFill>
                  <a:schemeClr val="bg1"/>
                </a:solidFill>
                <a:latin typeface="Calibri" panose="020F0502020204030204" pitchFamily="34" charset="0"/>
              </a:rPr>
              <a:t> dataset </a:t>
            </a:r>
            <a:r>
              <a:rPr lang="en-ID" sz="1800" b="0" i="0" u="none" strike="noStrike" baseline="0" dirty="0" err="1">
                <a:solidFill>
                  <a:schemeClr val="bg1"/>
                </a:solidFill>
                <a:latin typeface="Calibri" panose="020F0502020204030204" pitchFamily="34" charset="0"/>
              </a:rPr>
              <a:t>ini</a:t>
            </a:r>
            <a:r>
              <a:rPr lang="en-ID" sz="1800" b="0" i="0" u="none" strike="noStrike" baseline="0" dirty="0">
                <a:solidFill>
                  <a:schemeClr val="bg1"/>
                </a:solidFill>
                <a:latin typeface="Calibri" panose="020F0502020204030204" pitchFamily="34" charset="0"/>
              </a:rPr>
              <a:t> dan </a:t>
            </a:r>
            <a:r>
              <a:rPr lang="en-ID" sz="1800" b="0" i="0" u="none" strike="noStrike" baseline="0" dirty="0" err="1">
                <a:solidFill>
                  <a:schemeClr val="bg1"/>
                </a:solidFill>
                <a:latin typeface="Calibri" panose="020F0502020204030204" pitchFamily="34" charset="0"/>
              </a:rPr>
              <a:t>memahami</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pola</a:t>
            </a:r>
            <a:r>
              <a:rPr lang="en-ID" sz="1800" b="0" i="0" u="none" strike="noStrike" baseline="0" dirty="0">
                <a:solidFill>
                  <a:schemeClr val="bg1"/>
                </a:solidFill>
                <a:latin typeface="Calibri" panose="020F0502020204030204" pitchFamily="34" charset="0"/>
              </a:rPr>
              <a:t> dan </a:t>
            </a:r>
            <a:r>
              <a:rPr lang="en-ID" sz="1800" b="0" i="0" u="none" strike="noStrike" baseline="0" dirty="0" err="1">
                <a:solidFill>
                  <a:schemeClr val="bg1"/>
                </a:solidFill>
                <a:latin typeface="Calibri" panose="020F0502020204030204" pitchFamily="34" charset="0"/>
              </a:rPr>
              <a:t>hubungan</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antara</a:t>
            </a:r>
            <a:r>
              <a:rPr lang="en-ID" sz="1800" b="0" i="0" u="none" strike="noStrike" baseline="0" dirty="0">
                <a:solidFill>
                  <a:schemeClr val="bg1"/>
                </a:solidFill>
                <a:latin typeface="Calibri" panose="020F0502020204030204" pitchFamily="34" charset="0"/>
              </a:rPr>
              <a:t> </a:t>
            </a:r>
            <a:r>
              <a:rPr lang="en-ID" sz="1800" b="0" i="0" u="none" strike="noStrike" baseline="0" dirty="0" err="1">
                <a:solidFill>
                  <a:schemeClr val="bg1"/>
                </a:solidFill>
                <a:latin typeface="Calibri" panose="020F0502020204030204" pitchFamily="34" charset="0"/>
              </a:rPr>
              <a:t>fitur-fiturnya</a:t>
            </a:r>
            <a:r>
              <a:rPr lang="en-ID" sz="1800" b="0" i="0" u="none" strike="noStrike" baseline="0" dirty="0">
                <a:solidFill>
                  <a:schemeClr val="bg1"/>
                </a:solidFill>
                <a:latin typeface="Calibri" panose="020F0502020204030204" pitchFamily="34" charset="0"/>
              </a:rPr>
              <a:t>. </a:t>
            </a:r>
            <a:endParaRPr lang="en-US" sz="1600"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550E702B-F332-BC76-350A-CC5C61725890}"/>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8CA8F73A-C8A2-6ED3-6488-BDF3BA39FBDC}"/>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C752597B-2BE5-9699-70C4-007CB052DDC0}"/>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57389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{C20D64A6-25A4-4C6D-8F98-5199D46D1C16}tf33968143_win32</Template>
  <TotalTime>817</TotalTime>
  <Words>2673</Words>
  <Application>Microsoft Office PowerPoint</Application>
  <PresentationFormat>Widescreen</PresentationFormat>
  <Paragraphs>283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Consolas</vt:lpstr>
      <vt:lpstr>Courier New</vt:lpstr>
      <vt:lpstr>DeepSeek-CJK-patch</vt:lpstr>
      <vt:lpstr>Custom</vt:lpstr>
      <vt:lpstr>USER INTERVIEW BINA PERTIWI</vt:lpstr>
      <vt:lpstr>Agenda</vt:lpstr>
      <vt:lpstr>Introduction  Josua pane –  data scientist associate</vt:lpstr>
      <vt:lpstr>Latihan 1</vt:lpstr>
      <vt:lpstr>Solusi Latihan 1</vt:lpstr>
      <vt:lpstr>Latihan 2</vt:lpstr>
      <vt:lpstr>Solusi Latihan 2</vt:lpstr>
      <vt:lpstr>Solusi Latihan 2 </vt:lpstr>
      <vt:lpstr>Latihan 3</vt:lpstr>
      <vt:lpstr>Solusi Latihan 3</vt:lpstr>
      <vt:lpstr>Solusi Latihan 3</vt:lpstr>
      <vt:lpstr>Latihan 4</vt:lpstr>
      <vt:lpstr>Solusi Latihan 4</vt:lpstr>
      <vt:lpstr>Solusi Latihan 4</vt:lpstr>
      <vt:lpstr>Latihan 5</vt:lpstr>
      <vt:lpstr>Solusi Latihan 5</vt:lpstr>
      <vt:lpstr>Solusi Latihan 5</vt:lpstr>
      <vt:lpstr>Solusi Latihan 5</vt:lpstr>
      <vt:lpstr>Solusi Latihan 5</vt:lpstr>
      <vt:lpstr>Solusi Latihan 5</vt:lpstr>
      <vt:lpstr>Solusi Latihan 5</vt:lpstr>
      <vt:lpstr>Solusi Latihan 5</vt:lpstr>
      <vt:lpstr>Solusi Latihan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JOSUA PANE</dc:creator>
  <cp:lastModifiedBy>JOSUA PANE</cp:lastModifiedBy>
  <cp:revision>4</cp:revision>
  <dcterms:created xsi:type="dcterms:W3CDTF">2025-05-21T05:10:40Z</dcterms:created>
  <dcterms:modified xsi:type="dcterms:W3CDTF">2025-05-22T17:10:32Z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